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 charset="1" panose="00000500000000000000"/>
      <p:regular r:id="rId10"/>
    </p:embeddedFont>
    <p:embeddedFont>
      <p:font typeface="Mont Bold" charset="1" panose="00000800000000000000"/>
      <p:regular r:id="rId11"/>
    </p:embeddedFont>
    <p:embeddedFont>
      <p:font typeface="Mont Italics" charset="1" panose="00000500000000000000"/>
      <p:regular r:id="rId12"/>
    </p:embeddedFont>
    <p:embeddedFont>
      <p:font typeface="Mont Bold Italics" charset="1" panose="00000800000000000000"/>
      <p:regular r:id="rId13"/>
    </p:embeddedFont>
    <p:embeddedFont>
      <p:font typeface="Mont Bold" charset="1" panose="00000800000000000000"/>
      <p:regular r:id="rId14"/>
    </p:embeddedFont>
    <p:embeddedFont>
      <p:font typeface="Mont Bold Bold" charset="1" panose="00000A00000000000000"/>
      <p:regular r:id="rId15"/>
    </p:embeddedFont>
    <p:embeddedFont>
      <p:font typeface="Mont Bold Italics" charset="1" panose="00000800000000000000"/>
      <p:regular r:id="rId16"/>
    </p:embeddedFont>
    <p:embeddedFont>
      <p:font typeface="Mont Bold Bold Italics" charset="1" panose="00000A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40.png" Type="http://schemas.openxmlformats.org/officeDocument/2006/relationships/image"/><Relationship Id="rId15" Target="../media/image41.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pic>
        <p:nvPicPr>
          <p:cNvPr name="Picture 9" id="9"/>
          <p:cNvPicPr>
            <a:picLocks noChangeAspect="true"/>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068950" y="-1110540"/>
            <a:ext cx="12508081" cy="12508081"/>
          </a:xfrm>
          <a:prstGeom prst="rect">
            <a:avLst/>
          </a:prstGeom>
        </p:spPr>
      </p:pic>
      <p:grpSp>
        <p:nvGrpSpPr>
          <p:cNvPr name="Group 10" id="10"/>
          <p:cNvGrpSpPr>
            <a:grpSpLocks noChangeAspect="true"/>
          </p:cNvGrpSpPr>
          <p:nvPr/>
        </p:nvGrpSpPr>
        <p:grpSpPr>
          <a:xfrm rot="0">
            <a:off x="11211479" y="1143902"/>
            <a:ext cx="1591279" cy="1591279"/>
            <a:chOff x="0" y="0"/>
            <a:chExt cx="6350000" cy="6350000"/>
          </a:xfrm>
        </p:grpSpPr>
        <p:sp>
          <p:nvSpPr>
            <p:cNvPr name="Freeform 11" id="11"/>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name="Freeform 12" id="12"/>
            <p:cNvSpPr/>
            <p:nvPr/>
          </p:nvSpPr>
          <p:spPr>
            <a:xfrm>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41506" r="-7637" t="0" b="0"/>
              </a:stretch>
            </a:blipFill>
          </p:spPr>
        </p:sp>
      </p:grpSp>
      <p:pic>
        <p:nvPicPr>
          <p:cNvPr name="Picture 13" id="1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7559997" y="309614"/>
            <a:ext cx="10728003" cy="8568992"/>
          </a:xfrm>
          <a:prstGeom prst="rect">
            <a:avLst/>
          </a:prstGeom>
        </p:spPr>
      </p:pic>
      <p:grpSp>
        <p:nvGrpSpPr>
          <p:cNvPr name="Group 14" id="14"/>
          <p:cNvGrpSpPr/>
          <p:nvPr/>
        </p:nvGrpSpPr>
        <p:grpSpPr>
          <a:xfrm rot="0">
            <a:off x="1875762" y="1939542"/>
            <a:ext cx="8540078" cy="1290118"/>
            <a:chOff x="0" y="0"/>
            <a:chExt cx="11386770" cy="1720158"/>
          </a:xfrm>
        </p:grpSpPr>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0" y="0"/>
              <a:ext cx="2557856" cy="1720158"/>
            </a:xfrm>
            <a:prstGeom prst="rect">
              <a:avLst/>
            </a:prstGeom>
          </p:spPr>
        </p:pic>
        <p:sp>
          <p:nvSpPr>
            <p:cNvPr name="TextBox 16" id="16"/>
            <p:cNvSpPr txBox="true"/>
            <p:nvPr/>
          </p:nvSpPr>
          <p:spPr>
            <a:xfrm rot="0">
              <a:off x="3143660" y="55971"/>
              <a:ext cx="8243110" cy="1398667"/>
            </a:xfrm>
            <a:prstGeom prst="rect">
              <a:avLst/>
            </a:prstGeom>
          </p:spPr>
          <p:txBody>
            <a:bodyPr anchor="t" rtlCol="false" tIns="0" lIns="0" bIns="0" rIns="0">
              <a:spAutoFit/>
            </a:bodyPr>
            <a:lstStyle/>
            <a:p>
              <a:pPr>
                <a:lnSpc>
                  <a:spcPts val="7022"/>
                </a:lnSpc>
              </a:pPr>
            </a:p>
          </p:txBody>
        </p:sp>
      </p:grpSp>
      <p:grpSp>
        <p:nvGrpSpPr>
          <p:cNvPr name="Group 17" id="17"/>
          <p:cNvGrpSpPr>
            <a:grpSpLocks noChangeAspect="true"/>
          </p:cNvGrpSpPr>
          <p:nvPr/>
        </p:nvGrpSpPr>
        <p:grpSpPr>
          <a:xfrm rot="0">
            <a:off x="9620200" y="7058559"/>
            <a:ext cx="1591279" cy="1591279"/>
            <a:chOff x="0" y="0"/>
            <a:chExt cx="6350000" cy="6350000"/>
          </a:xfrm>
        </p:grpSpPr>
        <p:sp>
          <p:nvSpPr>
            <p:cNvPr name="Freeform 18" id="18"/>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name="Freeform 19" id="19"/>
            <p:cNvSpPr/>
            <p:nvPr/>
          </p:nvSpPr>
          <p:spPr>
            <a:xfrm>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9"/>
              <a:stretch>
                <a:fillRect l="-42039" r="-40034" t="-13781" b="-8143"/>
              </a:stretch>
            </a:blipFill>
          </p:spPr>
        </p:sp>
      </p:grpSp>
      <p:grpSp>
        <p:nvGrpSpPr>
          <p:cNvPr name="Group 20" id="20"/>
          <p:cNvGrpSpPr>
            <a:grpSpLocks noChangeAspect="true"/>
          </p:cNvGrpSpPr>
          <p:nvPr/>
        </p:nvGrpSpPr>
        <p:grpSpPr>
          <a:xfrm rot="0">
            <a:off x="15668021" y="6574383"/>
            <a:ext cx="1591279" cy="1591279"/>
            <a:chOff x="0" y="0"/>
            <a:chExt cx="6350000" cy="6350000"/>
          </a:xfrm>
        </p:grpSpPr>
        <p:sp>
          <p:nvSpPr>
            <p:cNvPr name="Freeform 21" id="21"/>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name="Freeform 22" id="22"/>
            <p:cNvSpPr/>
            <p:nvPr/>
          </p:nvSpPr>
          <p:spPr>
            <a:xfrm>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10"/>
              <a:stretch>
                <a:fillRect l="-26350" r="-34682" t="-7835" b="0"/>
              </a:stretch>
            </a:blipFill>
          </p:spPr>
        </p:sp>
      </p:grpSp>
      <p:sp>
        <p:nvSpPr>
          <p:cNvPr name="TextBox 23" id="23"/>
          <p:cNvSpPr txBox="true"/>
          <p:nvPr/>
        </p:nvSpPr>
        <p:spPr>
          <a:xfrm rot="0">
            <a:off x="1028700" y="3215524"/>
            <a:ext cx="6887901" cy="4638675"/>
          </a:xfrm>
          <a:prstGeom prst="rect">
            <a:avLst/>
          </a:prstGeom>
        </p:spPr>
        <p:txBody>
          <a:bodyPr anchor="t" rtlCol="false" tIns="0" lIns="0" bIns="0" rIns="0">
            <a:spAutoFit/>
          </a:bodyPr>
          <a:lstStyle/>
          <a:p>
            <a:pPr>
              <a:lnSpc>
                <a:spcPts val="8640"/>
              </a:lnSpc>
            </a:pPr>
            <a:r>
              <a:rPr lang="en-US" sz="7200">
                <a:solidFill>
                  <a:srgbClr val="FFFFFF"/>
                </a:solidFill>
                <a:latin typeface="Mont Bold"/>
              </a:rPr>
              <a:t>Analiza instrumentului de testare Telerik</a:t>
            </a:r>
          </a:p>
        </p:txBody>
      </p:sp>
      <p:sp>
        <p:nvSpPr>
          <p:cNvPr name="TextBox 24" id="24"/>
          <p:cNvSpPr txBox="true"/>
          <p:nvPr/>
        </p:nvSpPr>
        <p:spPr>
          <a:xfrm rot="0">
            <a:off x="1028700" y="8840506"/>
            <a:ext cx="2136548" cy="797488"/>
          </a:xfrm>
          <a:prstGeom prst="rect">
            <a:avLst/>
          </a:prstGeom>
        </p:spPr>
        <p:txBody>
          <a:bodyPr anchor="t" rtlCol="false" tIns="0" lIns="0" bIns="0" rIns="0">
            <a:spAutoFit/>
          </a:bodyPr>
          <a:lstStyle/>
          <a:p>
            <a:pPr>
              <a:lnSpc>
                <a:spcPts val="3293"/>
              </a:lnSpc>
            </a:pPr>
            <a:r>
              <a:rPr lang="en-US" sz="2352">
                <a:solidFill>
                  <a:srgbClr val="FFFFFF"/>
                </a:solidFill>
                <a:latin typeface="Canva Sans"/>
              </a:rPr>
              <a:t>Batir Daniel</a:t>
            </a:r>
          </a:p>
          <a:p>
            <a:pPr>
              <a:lnSpc>
                <a:spcPts val="3293"/>
              </a:lnSpc>
            </a:pPr>
            <a:r>
              <a:rPr lang="en-US" sz="2352">
                <a:solidFill>
                  <a:srgbClr val="FFFFFF"/>
                </a:solidFill>
                <a:latin typeface="Canva Sans"/>
              </a:rPr>
              <a:t>PAPP1941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sp>
        <p:nvSpPr>
          <p:cNvPr name="TextBox 9" id="9"/>
          <p:cNvSpPr txBox="true"/>
          <p:nvPr/>
        </p:nvSpPr>
        <p:spPr>
          <a:xfrm rot="0">
            <a:off x="10736567" y="1038306"/>
            <a:ext cx="6117178" cy="8029365"/>
          </a:xfrm>
          <a:prstGeom prst="rect">
            <a:avLst/>
          </a:prstGeom>
        </p:spPr>
        <p:txBody>
          <a:bodyPr anchor="t" rtlCol="false" tIns="0" lIns="0" bIns="0" rIns="0">
            <a:spAutoFit/>
          </a:bodyPr>
          <a:lstStyle/>
          <a:p>
            <a:pPr algn="ctr" marL="0" indent="0" lvl="0">
              <a:lnSpc>
                <a:spcPts val="3921"/>
              </a:lnSpc>
              <a:spcBef>
                <a:spcPct val="0"/>
              </a:spcBef>
            </a:pPr>
            <a:r>
              <a:rPr lang="en-US" sz="3016">
                <a:solidFill>
                  <a:srgbClr val="FFFFFF"/>
                </a:solidFill>
                <a:latin typeface="Mont Bold"/>
              </a:rPr>
              <a:t>În general, </a:t>
            </a:r>
            <a:r>
              <a:rPr lang="en-US" sz="3016">
                <a:solidFill>
                  <a:srgbClr val="FFFFFF"/>
                </a:solidFill>
                <a:latin typeface="Mont Bold Bold Italics"/>
              </a:rPr>
              <a:t>Telerik Test Studio</a:t>
            </a:r>
            <a:r>
              <a:rPr lang="en-US" sz="3016">
                <a:solidFill>
                  <a:srgbClr val="FFFFFF"/>
                </a:solidFill>
                <a:latin typeface="Mont Bold"/>
              </a:rPr>
              <a:t> este o soluție solidă și fiabilă pentru testarea automată a aplicațiilor, care poate ajuta dezvoltatorii și testerii să economisească timp și să îmbunătățească calitatea software-ului. Cu toate acestea, poate fi necesar să investiți în timp și resurse pentru a învăța cum să utilizați toate caracteristicile sale și pentru a obține cele mai bune rezultate posibile în ceea ce privește testarea automată a aplicațiilor.</a:t>
            </a:r>
          </a:p>
        </p:txBody>
      </p:sp>
      <p:grpSp>
        <p:nvGrpSpPr>
          <p:cNvPr name="Group 10" id="10"/>
          <p:cNvGrpSpPr/>
          <p:nvPr/>
        </p:nvGrpSpPr>
        <p:grpSpPr>
          <a:xfrm rot="0">
            <a:off x="1027695" y="1028700"/>
            <a:ext cx="8817854" cy="8229600"/>
            <a:chOff x="0" y="0"/>
            <a:chExt cx="11757139" cy="10972800"/>
          </a:xfrm>
        </p:grpSpPr>
        <p:pic>
          <p:nvPicPr>
            <p:cNvPr name="Picture 11" id="11"/>
            <p:cNvPicPr>
              <a:picLocks noChangeAspect="true"/>
            </p:cNvPicPr>
            <p:nvPr/>
          </p:nvPicPr>
          <p:blipFill>
            <a:blip r:embed="rId2"/>
            <a:srcRect l="16232" t="0" r="12343" b="0"/>
            <a:stretch>
              <a:fillRect/>
            </a:stretch>
          </p:blipFill>
          <p:spPr>
            <a:xfrm flipH="false" flipV="false" rot="0">
              <a:off x="1339" y="0"/>
              <a:ext cx="11755800" cy="10972800"/>
            </a:xfrm>
            <a:prstGeom prst="rect">
              <a:avLst/>
            </a:prstGeom>
          </p:spPr>
        </p:pic>
        <p:grpSp>
          <p:nvGrpSpPr>
            <p:cNvPr name="Group 12" id="12"/>
            <p:cNvGrpSpPr/>
            <p:nvPr/>
          </p:nvGrpSpPr>
          <p:grpSpPr>
            <a:xfrm rot="0">
              <a:off x="0" y="0"/>
              <a:ext cx="11757139" cy="10972800"/>
              <a:chOff x="0" y="0"/>
              <a:chExt cx="2322398" cy="2167467"/>
            </a:xfrm>
          </p:grpSpPr>
          <p:sp>
            <p:nvSpPr>
              <p:cNvPr name="Freeform 13" id="13"/>
              <p:cNvSpPr/>
              <p:nvPr/>
            </p:nvSpPr>
            <p:spPr>
              <a:xfrm>
                <a:off x="0" y="0"/>
                <a:ext cx="2322398" cy="2167467"/>
              </a:xfrm>
              <a:custGeom>
                <a:avLst/>
                <a:gdLst/>
                <a:ahLst/>
                <a:cxnLst/>
                <a:rect r="r" b="b" t="t" l="l"/>
                <a:pathLst>
                  <a:path h="2167467" w="2322398">
                    <a:moveTo>
                      <a:pt x="0" y="0"/>
                    </a:moveTo>
                    <a:lnTo>
                      <a:pt x="2322398" y="0"/>
                    </a:lnTo>
                    <a:lnTo>
                      <a:pt x="2322398" y="2167467"/>
                    </a:lnTo>
                    <a:lnTo>
                      <a:pt x="0" y="2167467"/>
                    </a:lnTo>
                    <a:close/>
                  </a:path>
                </a:pathLst>
              </a:custGeom>
              <a:solidFill>
                <a:srgbClr val="0F173C">
                  <a:alpha val="40000"/>
                </a:srgbClr>
              </a:solidFill>
              <a:ln>
                <a:noFill/>
              </a:ln>
            </p:spPr>
          </p:sp>
          <p:sp>
            <p:nvSpPr>
              <p:cNvPr name="TextBox 14" id="14"/>
              <p:cNvSpPr txBox="true"/>
              <p:nvPr/>
            </p:nvSpPr>
            <p:spPr>
              <a:xfrm>
                <a:off x="0" y="-76200"/>
                <a:ext cx="812800" cy="889000"/>
              </a:xfrm>
              <a:prstGeom prst="rect">
                <a:avLst/>
              </a:prstGeom>
            </p:spPr>
            <p:txBody>
              <a:bodyPr anchor="ctr" rtlCol="false" tIns="50800" lIns="50800" bIns="50800" rIns="50800"/>
              <a:lstStyle/>
              <a:p>
                <a:pPr algn="ctr" marL="0" indent="0" lvl="0">
                  <a:lnSpc>
                    <a:spcPts val="2691"/>
                  </a:lnSpc>
                  <a:spcBef>
                    <a:spcPct val="0"/>
                  </a:spcBef>
                </a:pPr>
              </a:p>
            </p:txBody>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pic>
        <p:nvPicPr>
          <p:cNvPr name="Picture 9" id="9"/>
          <p:cNvPicPr>
            <a:picLocks noChangeAspect="true"/>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101795" y="-642134"/>
            <a:ext cx="11571267" cy="1157126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8951119" y="1448289"/>
            <a:ext cx="7872619" cy="7390421"/>
          </a:xfrm>
          <a:prstGeom prst="rect">
            <a:avLst/>
          </a:prstGeom>
        </p:spPr>
      </p:pic>
      <p:sp>
        <p:nvSpPr>
          <p:cNvPr name="TextBox 11" id="11"/>
          <p:cNvSpPr txBox="true"/>
          <p:nvPr/>
        </p:nvSpPr>
        <p:spPr>
          <a:xfrm rot="0">
            <a:off x="1028700" y="2511935"/>
            <a:ext cx="7692263" cy="6746365"/>
          </a:xfrm>
          <a:prstGeom prst="rect">
            <a:avLst/>
          </a:prstGeom>
        </p:spPr>
        <p:txBody>
          <a:bodyPr anchor="t" rtlCol="false" tIns="0" lIns="0" bIns="0" rIns="0">
            <a:spAutoFit/>
          </a:bodyPr>
          <a:lstStyle/>
          <a:p>
            <a:pPr>
              <a:lnSpc>
                <a:spcPts val="12598"/>
              </a:lnSpc>
            </a:pPr>
            <a:r>
              <a:rPr lang="en-US" sz="10498">
                <a:solidFill>
                  <a:srgbClr val="FFFFFF"/>
                </a:solidFill>
                <a:latin typeface="Mont Bold"/>
              </a:rPr>
              <a:t>Thank you for your attention</a:t>
            </a:r>
          </a:p>
          <a:p>
            <a:pPr>
              <a:lnSpc>
                <a:spcPts val="12598"/>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pic>
        <p:nvPicPr>
          <p:cNvPr name="Picture 9" id="9"/>
          <p:cNvPicPr>
            <a:picLocks noChangeAspect="true"/>
          </p:cNvPicPr>
          <p:nvPr/>
        </p:nvPicPr>
        <p:blipFill>
          <a:blip r:embed="rId2"/>
          <a:srcRect l="0" t="0" r="39625" b="0"/>
          <a:stretch>
            <a:fillRect/>
          </a:stretch>
        </p:blipFill>
        <p:spPr>
          <a:xfrm flipH="false" flipV="false" rot="0">
            <a:off x="1046482" y="2158187"/>
            <a:ext cx="8097518" cy="7100113"/>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569420" y="889352"/>
            <a:ext cx="982608" cy="931193"/>
          </a:xfrm>
          <a:prstGeom prst="rect">
            <a:avLst/>
          </a:prstGeom>
        </p:spPr>
      </p:pic>
      <p:grpSp>
        <p:nvGrpSpPr>
          <p:cNvPr name="Group 11" id="11"/>
          <p:cNvGrpSpPr/>
          <p:nvPr/>
        </p:nvGrpSpPr>
        <p:grpSpPr>
          <a:xfrm rot="0">
            <a:off x="9491609" y="434082"/>
            <a:ext cx="7767691" cy="9418837"/>
            <a:chOff x="0" y="0"/>
            <a:chExt cx="10356922" cy="12558449"/>
          </a:xfrm>
        </p:grpSpPr>
        <p:sp>
          <p:nvSpPr>
            <p:cNvPr name="TextBox 12" id="12"/>
            <p:cNvSpPr txBox="true"/>
            <p:nvPr/>
          </p:nvSpPr>
          <p:spPr>
            <a:xfrm rot="0">
              <a:off x="0" y="-66675"/>
              <a:ext cx="10356922" cy="1616021"/>
            </a:xfrm>
            <a:prstGeom prst="rect">
              <a:avLst/>
            </a:prstGeom>
          </p:spPr>
          <p:txBody>
            <a:bodyPr anchor="t" rtlCol="false" tIns="0" lIns="0" bIns="0" rIns="0">
              <a:spAutoFit/>
            </a:bodyPr>
            <a:lstStyle/>
            <a:p>
              <a:pPr>
                <a:lnSpc>
                  <a:spcPts val="2329"/>
                </a:lnSpc>
              </a:pPr>
              <a:r>
                <a:rPr lang="en-US" sz="1940">
                  <a:solidFill>
                    <a:srgbClr val="FFFFFF"/>
                  </a:solidFill>
                  <a:latin typeface="Mont Bold"/>
                </a:rPr>
                <a:t>Telerik Test Studio este o platformă de testare a aplicațiilor care include mai multe componente, fiecare cu rolul său specific în testarea automată a aplicațiilor web și desktop. Iată o prezentare a fiecărei componente:</a:t>
              </a:r>
            </a:p>
          </p:txBody>
        </p:sp>
        <p:sp>
          <p:nvSpPr>
            <p:cNvPr name="TextBox 13" id="13"/>
            <p:cNvSpPr txBox="true"/>
            <p:nvPr/>
          </p:nvSpPr>
          <p:spPr>
            <a:xfrm rot="0">
              <a:off x="0" y="1900196"/>
              <a:ext cx="10356922" cy="10658253"/>
            </a:xfrm>
            <a:prstGeom prst="rect">
              <a:avLst/>
            </a:prstGeom>
          </p:spPr>
          <p:txBody>
            <a:bodyPr anchor="t" rtlCol="false" tIns="0" lIns="0" bIns="0" rIns="0">
              <a:spAutoFit/>
            </a:bodyPr>
            <a:lstStyle/>
            <a:p>
              <a:pPr marL="299305" indent="-149652" lvl="1">
                <a:lnSpc>
                  <a:spcPts val="2079"/>
                </a:lnSpc>
                <a:buFont typeface="Arial"/>
                <a:buChar char="•"/>
              </a:pPr>
              <a:r>
                <a:rPr lang="en-US" sz="1386">
                  <a:solidFill>
                    <a:srgbClr val="FFFFFF"/>
                  </a:solidFill>
                  <a:latin typeface="Mont"/>
                </a:rPr>
                <a:t>Project Manager: Acesta este primul pas în utilizarea Test Studio, aici se crează și se administrează proiectele de testare.</a:t>
              </a:r>
            </a:p>
            <a:p>
              <a:pPr marL="299305" indent="-149652" lvl="1">
                <a:lnSpc>
                  <a:spcPts val="2079"/>
                </a:lnSpc>
                <a:buFont typeface="Arial"/>
                <a:buChar char="•"/>
              </a:pPr>
              <a:r>
                <a:rPr lang="en-US" sz="1386">
                  <a:solidFill>
                    <a:srgbClr val="FFFFFF"/>
                  </a:solidFill>
                  <a:latin typeface="Mont"/>
                </a:rPr>
                <a:t>Test Explorer: Acesta este locul unde se pot vedea și administra toate testele disponibile într-un proiect de testare.</a:t>
              </a:r>
            </a:p>
            <a:p>
              <a:pPr marL="299305" indent="-149652" lvl="1">
                <a:lnSpc>
                  <a:spcPts val="2079"/>
                </a:lnSpc>
                <a:buFont typeface="Arial"/>
                <a:buChar char="•"/>
              </a:pPr>
              <a:r>
                <a:rPr lang="en-US" sz="1386">
                  <a:solidFill>
                    <a:srgbClr val="FFFFFF"/>
                  </a:solidFill>
                  <a:latin typeface="Mont"/>
                </a:rPr>
                <a:t>Element Explorer: Această componentă este utilizată pentru a căuta și a identifica elementele de interfață ale aplicației, cum ar fi butoane, casete de text, meniuri și altele, pe care le vom testa ulterior.</a:t>
              </a:r>
            </a:p>
            <a:p>
              <a:pPr marL="299305" indent="-149652" lvl="1">
                <a:lnSpc>
                  <a:spcPts val="2079"/>
                </a:lnSpc>
                <a:buFont typeface="Arial"/>
                <a:buChar char="•"/>
              </a:pPr>
              <a:r>
                <a:rPr lang="en-US" sz="1386">
                  <a:solidFill>
                    <a:srgbClr val="FFFFFF"/>
                  </a:solidFill>
                  <a:latin typeface="Mont"/>
                </a:rPr>
                <a:t>Test Studio Recorder: Acesta este un instrument care permite înregistrarea acțiunilor utilizatorului pe site-ul web sau în aplicația desktop, generând automat codul de testare.</a:t>
              </a:r>
            </a:p>
            <a:p>
              <a:pPr marL="299305" indent="-149652" lvl="1">
                <a:lnSpc>
                  <a:spcPts val="2079"/>
                </a:lnSpc>
                <a:buFont typeface="Arial"/>
                <a:buChar char="•"/>
              </a:pPr>
              <a:r>
                <a:rPr lang="en-US" sz="1386">
                  <a:solidFill>
                    <a:srgbClr val="FFFFFF"/>
                  </a:solidFill>
                  <a:latin typeface="Mont"/>
                </a:rPr>
                <a:t>Test Studio Test Designer: Această componentă este utilizată pentru a crea și edita teste manuale, de la zero.</a:t>
              </a:r>
            </a:p>
            <a:p>
              <a:pPr marL="299305" indent="-149652" lvl="1">
                <a:lnSpc>
                  <a:spcPts val="2079"/>
                </a:lnSpc>
                <a:buFont typeface="Arial"/>
                <a:buChar char="•"/>
              </a:pPr>
              <a:r>
                <a:rPr lang="en-US" sz="1386">
                  <a:solidFill>
                    <a:srgbClr val="FFFFFF"/>
                  </a:solidFill>
                  <a:latin typeface="Mont"/>
                </a:rPr>
                <a:t>Test Studio Test Lists: Aceasta permite crearea de liste de teste pentru a le putea rula în ordinea stabilită de utilizator.</a:t>
              </a:r>
            </a:p>
            <a:p>
              <a:pPr marL="299305" indent="-149652" lvl="1">
                <a:lnSpc>
                  <a:spcPts val="2079"/>
                </a:lnSpc>
                <a:buFont typeface="Arial"/>
                <a:buChar char="•"/>
              </a:pPr>
              <a:r>
                <a:rPr lang="en-US" sz="1386">
                  <a:solidFill>
                    <a:srgbClr val="FFFFFF"/>
                  </a:solidFill>
                  <a:latin typeface="Mont"/>
                </a:rPr>
                <a:t>Execution Settings: Această componentă este utilizată pentru a configura setările de rulare a testelor, cum ar fi tipul de browser sau parametrii de rulare.</a:t>
              </a:r>
            </a:p>
            <a:p>
              <a:pPr marL="299305" indent="-149652" lvl="1">
                <a:lnSpc>
                  <a:spcPts val="2079"/>
                </a:lnSpc>
                <a:buFont typeface="Arial"/>
                <a:buChar char="•"/>
              </a:pPr>
              <a:r>
                <a:rPr lang="en-US" sz="1386">
                  <a:solidFill>
                    <a:srgbClr val="FFFFFF"/>
                  </a:solidFill>
                  <a:latin typeface="Mont"/>
                </a:rPr>
                <a:t>Results Viewer: Acesta este locul unde se pot vizualiza și analiza rezultatele testelor rulate.</a:t>
              </a:r>
            </a:p>
            <a:p>
              <a:pPr marL="299305" indent="-149652" lvl="1">
                <a:lnSpc>
                  <a:spcPts val="2079"/>
                </a:lnSpc>
                <a:buFont typeface="Arial"/>
                <a:buChar char="•"/>
              </a:pPr>
              <a:r>
                <a:rPr lang="en-US" sz="1386">
                  <a:solidFill>
                    <a:srgbClr val="FFFFFF"/>
                  </a:solidFill>
                  <a:latin typeface="Mont"/>
                </a:rPr>
                <a:t>Telerik Test Studio API: Aceasta este o componentă care permite utilizatorilor să creeze și să ruleze teste automate de la nivelul codului, folosind o serie de biblioteci și funcții.</a:t>
              </a:r>
            </a:p>
            <a:p>
              <a:pPr marL="299305" indent="-149652" lvl="1">
                <a:lnSpc>
                  <a:spcPts val="2079"/>
                </a:lnSpc>
                <a:buFont typeface="Arial"/>
                <a:buChar char="•"/>
              </a:pPr>
              <a:r>
                <a:rPr lang="en-US" sz="1386">
                  <a:solidFill>
                    <a:srgbClr val="FFFFFF"/>
                  </a:solidFill>
                  <a:latin typeface="Mont"/>
                </a:rPr>
                <a:t>Performance Profiler: Aceasta este o componentă care poate fi utilizată pentru a măsura performanța aplicației testate, inclusiv timpul de răspuns și încărcarea serverului.</a:t>
              </a:r>
            </a:p>
            <a:p>
              <a:pPr marL="299305" indent="-149652" lvl="1">
                <a:lnSpc>
                  <a:spcPts val="2079"/>
                </a:lnSpc>
                <a:buFont typeface="Arial"/>
                <a:buChar char="•"/>
              </a:pPr>
              <a:r>
                <a:rPr lang="en-US" sz="1386">
                  <a:solidFill>
                    <a:srgbClr val="FFFFFF"/>
                  </a:solidFill>
                  <a:latin typeface="Mont"/>
                </a:rPr>
                <a:t>Load Testing: Aceasta este o componentă care permite utilizatorilor să efectueze teste de încărcare a serverului pentru a măsura capacitatea aplicației de a răspunde în condiții de trafic ridicat.</a:t>
              </a:r>
            </a:p>
            <a:p>
              <a:pPr marL="299305" indent="-149652" lvl="1">
                <a:lnSpc>
                  <a:spcPts val="2079"/>
                </a:lnSpc>
                <a:buFont typeface="Arial"/>
                <a:buChar char="•"/>
              </a:pPr>
              <a:r>
                <a:rPr lang="en-US" sz="1386">
                  <a:solidFill>
                    <a:srgbClr val="FFFFFF"/>
                  </a:solidFill>
                  <a:latin typeface="Mont"/>
                </a:rPr>
                <a:t>Test Scheduling: Aceasta este o componentă care permite programarea rulării testelor automate la ore fixe sau în funcție de anumite evenimente, cum ar fi încărcarea serverului.</a:t>
              </a:r>
            </a:p>
            <a:p>
              <a:pPr>
                <a:lnSpc>
                  <a:spcPts val="2079"/>
                </a:lnSpc>
              </a:pPr>
            </a:p>
          </p:txBody>
        </p:sp>
      </p:grpSp>
      <p:sp>
        <p:nvSpPr>
          <p:cNvPr name="TextBox 14" id="14"/>
          <p:cNvSpPr txBox="true"/>
          <p:nvPr/>
        </p:nvSpPr>
        <p:spPr>
          <a:xfrm rot="0">
            <a:off x="2552028" y="784577"/>
            <a:ext cx="6055882" cy="935099"/>
          </a:xfrm>
          <a:prstGeom prst="rect">
            <a:avLst/>
          </a:prstGeom>
        </p:spPr>
        <p:txBody>
          <a:bodyPr anchor="t" rtlCol="false" tIns="0" lIns="0" bIns="0" rIns="0">
            <a:spAutoFit/>
          </a:bodyPr>
          <a:lstStyle/>
          <a:p>
            <a:pPr algn="ctr">
              <a:lnSpc>
                <a:spcPts val="7633"/>
              </a:lnSpc>
            </a:pPr>
            <a:r>
              <a:rPr lang="en-US" sz="5452">
                <a:solidFill>
                  <a:srgbClr val="FFFFFF"/>
                </a:solidFill>
                <a:latin typeface="Canva Sans Bold"/>
              </a:rPr>
              <a:t>Progress Telerik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877917" y="1028700"/>
            <a:ext cx="12815667" cy="1620989"/>
          </a:xfrm>
          <a:prstGeom prst="rect">
            <a:avLst/>
          </a:prstGeom>
        </p:spPr>
      </p:pic>
      <p:sp>
        <p:nvSpPr>
          <p:cNvPr name="TextBox 3" id="3"/>
          <p:cNvSpPr txBox="true"/>
          <p:nvPr/>
        </p:nvSpPr>
        <p:spPr>
          <a:xfrm rot="0">
            <a:off x="3877917" y="2851881"/>
            <a:ext cx="13817626" cy="6406419"/>
          </a:xfrm>
          <a:prstGeom prst="rect">
            <a:avLst/>
          </a:prstGeom>
        </p:spPr>
        <p:txBody>
          <a:bodyPr anchor="t" rtlCol="false" tIns="0" lIns="0" bIns="0" rIns="0">
            <a:spAutoFit/>
          </a:bodyPr>
          <a:lstStyle/>
          <a:p>
            <a:pPr>
              <a:lnSpc>
                <a:spcPts val="6449"/>
              </a:lnSpc>
            </a:pPr>
            <a:r>
              <a:rPr lang="en-US" sz="4606">
                <a:solidFill>
                  <a:srgbClr val="FFFFFF"/>
                </a:solidFill>
                <a:latin typeface="Canva Sans"/>
              </a:rPr>
              <a:t>Componenta </a:t>
            </a:r>
            <a:r>
              <a:rPr lang="en-US" sz="4606">
                <a:solidFill>
                  <a:srgbClr val="FFFFFF"/>
                </a:solidFill>
                <a:latin typeface="Canva Sans Bold"/>
              </a:rPr>
              <a:t>"Project"</a:t>
            </a:r>
            <a:r>
              <a:rPr lang="en-US" sz="4606">
                <a:solidFill>
                  <a:srgbClr val="FFFFFF"/>
                </a:solidFill>
                <a:latin typeface="Canva Sans"/>
              </a:rPr>
              <a:t> din Telerik Test Studio este cea care conține toate resursele și informațiile asociate unui proiect de testare automată. Acesta oferă utilizatorilor o platformă centralizată pentru a gestiona toate aspectele legate de testarea automată, inclusiv seturile de date, elementele de testare, rapoartele și multe altele.</a:t>
            </a:r>
          </a:p>
        </p:txBody>
      </p:sp>
      <p:pic>
        <p:nvPicPr>
          <p:cNvPr name="Picture 4" id="4"/>
          <p:cNvPicPr>
            <a:picLocks noChangeAspect="true"/>
          </p:cNvPicPr>
          <p:nvPr/>
        </p:nvPicPr>
        <p:blipFill>
          <a:blip r:embed="rId3"/>
          <a:srcRect l="0" t="0" r="0" b="0"/>
          <a:stretch>
            <a:fillRect/>
          </a:stretch>
        </p:blipFill>
        <p:spPr>
          <a:xfrm flipH="false" flipV="false" rot="0">
            <a:off x="480578" y="2937606"/>
            <a:ext cx="3706878" cy="4744804"/>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pic>
        <p:nvPicPr>
          <p:cNvPr name="Picture 9" id="9"/>
          <p:cNvPicPr>
            <a:picLocks noChangeAspect="true"/>
          </p:cNvPicPr>
          <p:nvPr/>
        </p:nvPicPr>
        <p:blipFill>
          <a:blip r:embed="rId2"/>
          <a:srcRect l="0" t="0" r="0" b="0"/>
          <a:stretch>
            <a:fillRect/>
          </a:stretch>
        </p:blipFill>
        <p:spPr>
          <a:xfrm flipH="false" flipV="false" rot="0">
            <a:off x="1028700" y="1028700"/>
            <a:ext cx="13092825" cy="1500050"/>
          </a:xfrm>
          <a:prstGeom prst="rect">
            <a:avLst/>
          </a:prstGeom>
        </p:spPr>
      </p:pic>
      <p:sp>
        <p:nvSpPr>
          <p:cNvPr name="TextBox 10" id="10"/>
          <p:cNvSpPr txBox="true"/>
          <p:nvPr/>
        </p:nvSpPr>
        <p:spPr>
          <a:xfrm rot="0">
            <a:off x="1028700" y="2860170"/>
            <a:ext cx="12206696" cy="5897384"/>
          </a:xfrm>
          <a:prstGeom prst="rect">
            <a:avLst/>
          </a:prstGeom>
        </p:spPr>
        <p:txBody>
          <a:bodyPr anchor="t" rtlCol="false" tIns="0" lIns="0" bIns="0" rIns="0">
            <a:spAutoFit/>
          </a:bodyPr>
          <a:lstStyle/>
          <a:p>
            <a:pPr>
              <a:lnSpc>
                <a:spcPts val="6747"/>
              </a:lnSpc>
            </a:pPr>
            <a:r>
              <a:rPr lang="en-US" sz="4819">
                <a:solidFill>
                  <a:srgbClr val="FFFFFF"/>
                </a:solidFill>
                <a:latin typeface="Canva Sans"/>
              </a:rPr>
              <a:t>Componenta </a:t>
            </a:r>
            <a:r>
              <a:rPr lang="en-US" sz="4819">
                <a:solidFill>
                  <a:srgbClr val="FFFFFF"/>
                </a:solidFill>
                <a:latin typeface="Canva Sans Bold"/>
              </a:rPr>
              <a:t>"Tests"</a:t>
            </a:r>
            <a:r>
              <a:rPr lang="en-US" sz="4819">
                <a:solidFill>
                  <a:srgbClr val="FFFFFF"/>
                </a:solidFill>
                <a:latin typeface="Canva Sans"/>
              </a:rPr>
              <a:t> din Telerik Test Studio este cea care conține toate testele automate pentru aplicația testată. Acesta oferă o gamă largă de funcții și opțiuni pentru a crea, edita și rula testele automate și pentru a asigura o testare precisă și fiabilă a aplicației.</a:t>
            </a:r>
          </a:p>
        </p:txBody>
      </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235396" y="3492572"/>
            <a:ext cx="4246911" cy="477852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pic>
        <p:nvPicPr>
          <p:cNvPr name="Picture 9" id="9"/>
          <p:cNvPicPr>
            <a:picLocks noChangeAspect="true"/>
          </p:cNvPicPr>
          <p:nvPr/>
        </p:nvPicPr>
        <p:blipFill>
          <a:blip r:embed="rId2"/>
          <a:srcRect l="0" t="0" r="0" b="0"/>
          <a:stretch>
            <a:fillRect/>
          </a:stretch>
        </p:blipFill>
        <p:spPr>
          <a:xfrm flipH="false" flipV="false" rot="0">
            <a:off x="1028700" y="548122"/>
            <a:ext cx="11202463" cy="2593028"/>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0951986" y="3141150"/>
            <a:ext cx="7336014" cy="6749133"/>
          </a:xfrm>
          <a:prstGeom prst="rect">
            <a:avLst/>
          </a:prstGeom>
        </p:spPr>
      </p:pic>
      <p:sp>
        <p:nvSpPr>
          <p:cNvPr name="TextBox 11" id="11"/>
          <p:cNvSpPr txBox="true"/>
          <p:nvPr/>
        </p:nvSpPr>
        <p:spPr>
          <a:xfrm rot="0">
            <a:off x="1028700" y="3513775"/>
            <a:ext cx="10365110" cy="5464188"/>
          </a:xfrm>
          <a:prstGeom prst="rect">
            <a:avLst/>
          </a:prstGeom>
        </p:spPr>
        <p:txBody>
          <a:bodyPr anchor="t" rtlCol="false" tIns="0" lIns="0" bIns="0" rIns="0">
            <a:spAutoFit/>
          </a:bodyPr>
          <a:lstStyle/>
          <a:p>
            <a:pPr>
              <a:lnSpc>
                <a:spcPts val="5424"/>
              </a:lnSpc>
            </a:pPr>
            <a:r>
              <a:rPr lang="en-US" sz="3874">
                <a:solidFill>
                  <a:srgbClr val="FFFFFF"/>
                </a:solidFill>
                <a:latin typeface="Canva Sans"/>
              </a:rPr>
              <a:t>Componenta </a:t>
            </a:r>
            <a:r>
              <a:rPr lang="en-US" sz="3874">
                <a:solidFill>
                  <a:srgbClr val="FFFFFF"/>
                </a:solidFill>
                <a:latin typeface="Canva Sans Bold"/>
              </a:rPr>
              <a:t>Performance</a:t>
            </a:r>
            <a:r>
              <a:rPr lang="en-US" sz="3874">
                <a:solidFill>
                  <a:srgbClr val="FFFFFF"/>
                </a:solidFill>
                <a:latin typeface="Canva Sans"/>
              </a:rPr>
              <a:t> din Telerik Test Studio oferă utilizatorilor posibilitatea de a efectua testare de performanță a aplicațiilor. Aceasta este o componentă importantă în procesul de testare a aplicațiilor, deoarece testează modul în care aplicația se comportă sub sarcini și volum de date mari.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a:ln>
                <a:noFill/>
              </a:ln>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marL="0" indent="0" lvl="0">
                  <a:lnSpc>
                    <a:spcPts val="2691"/>
                  </a:lnSpc>
                  <a:spcBef>
                    <a:spcPct val="0"/>
                  </a:spcBef>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pic>
        <p:nvPicPr>
          <p:cNvPr name="Picture 9" id="9"/>
          <p:cNvPicPr>
            <a:picLocks noChangeAspect="true"/>
          </p:cNvPicPr>
          <p:nvPr/>
        </p:nvPicPr>
        <p:blipFill>
          <a:blip r:embed="rId2"/>
          <a:srcRect l="0" t="0" r="0" b="0"/>
          <a:stretch>
            <a:fillRect/>
          </a:stretch>
        </p:blipFill>
        <p:spPr>
          <a:xfrm flipH="false" flipV="false" rot="0">
            <a:off x="1028700" y="1028700"/>
            <a:ext cx="11886313" cy="2144988"/>
          </a:xfrm>
          <a:prstGeom prst="rect">
            <a:avLst/>
          </a:prstGeom>
        </p:spPr>
      </p:pic>
      <p:sp>
        <p:nvSpPr>
          <p:cNvPr name="TextBox 10" id="10"/>
          <p:cNvSpPr txBox="true"/>
          <p:nvPr/>
        </p:nvSpPr>
        <p:spPr>
          <a:xfrm rot="0">
            <a:off x="1028700" y="3368294"/>
            <a:ext cx="11886313" cy="5505661"/>
          </a:xfrm>
          <a:prstGeom prst="rect">
            <a:avLst/>
          </a:prstGeom>
        </p:spPr>
        <p:txBody>
          <a:bodyPr anchor="t" rtlCol="false" tIns="0" lIns="0" bIns="0" rIns="0">
            <a:spAutoFit/>
          </a:bodyPr>
          <a:lstStyle/>
          <a:p>
            <a:pPr>
              <a:lnSpc>
                <a:spcPts val="6288"/>
              </a:lnSpc>
            </a:pPr>
            <a:r>
              <a:rPr lang="en-US" sz="4491">
                <a:solidFill>
                  <a:srgbClr val="FFFFFF"/>
                </a:solidFill>
                <a:latin typeface="Canva Sans"/>
              </a:rPr>
              <a:t>Componenta </a:t>
            </a:r>
            <a:r>
              <a:rPr lang="en-US" sz="4491">
                <a:solidFill>
                  <a:srgbClr val="FFFFFF"/>
                </a:solidFill>
                <a:latin typeface="Canva Sans Bold"/>
              </a:rPr>
              <a:t>Test</a:t>
            </a:r>
            <a:r>
              <a:rPr lang="en-US" sz="4491">
                <a:solidFill>
                  <a:srgbClr val="FFFFFF"/>
                </a:solidFill>
                <a:latin typeface="Canva Sans"/>
              </a:rPr>
              <a:t> </a:t>
            </a:r>
            <a:r>
              <a:rPr lang="en-US" sz="4491">
                <a:solidFill>
                  <a:srgbClr val="FFFFFF"/>
                </a:solidFill>
                <a:latin typeface="Canva Sans Bold"/>
              </a:rPr>
              <a:t>Lists</a:t>
            </a:r>
            <a:r>
              <a:rPr lang="en-US" sz="4491">
                <a:solidFill>
                  <a:srgbClr val="FFFFFF"/>
                </a:solidFill>
                <a:latin typeface="Canva Sans"/>
              </a:rPr>
              <a:t> din Telerik Test Studio permite utilizatorilor să creeze liste de teste care pot fi grupate, organizate și rulate în mod colectiv. Această componentă are caracteristici importante care facilitează organizarea, rularea și analiza testelor.</a:t>
            </a:r>
          </a:p>
        </p:txBody>
      </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15013" y="3662282"/>
            <a:ext cx="5055932" cy="5055932"/>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pic>
        <p:nvPicPr>
          <p:cNvPr name="Picture 9" id="9"/>
          <p:cNvPicPr>
            <a:picLocks noChangeAspect="true"/>
          </p:cNvPicPr>
          <p:nvPr/>
        </p:nvPicPr>
        <p:blipFill>
          <a:blip r:embed="rId2"/>
          <a:srcRect l="0" t="0" r="0" b="0"/>
          <a:stretch>
            <a:fillRect/>
          </a:stretch>
        </p:blipFill>
        <p:spPr>
          <a:xfrm flipH="false" flipV="false" rot="0">
            <a:off x="1028700" y="1028700"/>
            <a:ext cx="12213981" cy="2076915"/>
          </a:xfrm>
          <a:prstGeom prst="rect">
            <a:avLst/>
          </a:prstGeom>
        </p:spPr>
      </p:pic>
      <p:sp>
        <p:nvSpPr>
          <p:cNvPr name="TextBox 10" id="10"/>
          <p:cNvSpPr txBox="true"/>
          <p:nvPr/>
        </p:nvSpPr>
        <p:spPr>
          <a:xfrm rot="0">
            <a:off x="1028700" y="3528603"/>
            <a:ext cx="11455023" cy="4945699"/>
          </a:xfrm>
          <a:prstGeom prst="rect">
            <a:avLst/>
          </a:prstGeom>
        </p:spPr>
        <p:txBody>
          <a:bodyPr anchor="t" rtlCol="false" tIns="0" lIns="0" bIns="0" rIns="0">
            <a:spAutoFit/>
          </a:bodyPr>
          <a:lstStyle/>
          <a:p>
            <a:pPr>
              <a:lnSpc>
                <a:spcPts val="6525"/>
              </a:lnSpc>
            </a:pPr>
            <a:r>
              <a:rPr lang="en-US" sz="4660">
                <a:solidFill>
                  <a:srgbClr val="FFFFFF"/>
                </a:solidFill>
                <a:latin typeface="Canva Sans"/>
              </a:rPr>
              <a:t>Componenta </a:t>
            </a:r>
            <a:r>
              <a:rPr lang="en-US" sz="4660">
                <a:solidFill>
                  <a:srgbClr val="FFFFFF"/>
                </a:solidFill>
                <a:latin typeface="Canva Sans Bold"/>
              </a:rPr>
              <a:t>Results </a:t>
            </a:r>
            <a:r>
              <a:rPr lang="en-US" sz="4660">
                <a:solidFill>
                  <a:srgbClr val="FFFFFF"/>
                </a:solidFill>
                <a:latin typeface="Canva Sans"/>
              </a:rPr>
              <a:t>din Telerik Test Studio este responsabilă pentru gestionarea și afișarea rezultatelor testelor automate și are caracteristici importante care facilitează analiza și raportarea rezultatelor.</a:t>
            </a:r>
          </a:p>
        </p:txBody>
      </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052574" y="3311822"/>
            <a:ext cx="5474511" cy="5474511"/>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pic>
        <p:nvPicPr>
          <p:cNvPr name="Picture 9" id="9"/>
          <p:cNvPicPr>
            <a:picLocks noChangeAspect="true"/>
          </p:cNvPicPr>
          <p:nvPr/>
        </p:nvPicPr>
        <p:blipFill>
          <a:blip r:embed="rId2"/>
          <a:srcRect l="0" t="0" r="0" b="0"/>
          <a:stretch>
            <a:fillRect/>
          </a:stretch>
        </p:blipFill>
        <p:spPr>
          <a:xfrm flipH="false" flipV="false" rot="0">
            <a:off x="1066932" y="1028700"/>
            <a:ext cx="11648236" cy="2479701"/>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76936" y="3508401"/>
            <a:ext cx="5264757" cy="5166043"/>
          </a:xfrm>
          <a:prstGeom prst="rect">
            <a:avLst/>
          </a:prstGeom>
        </p:spPr>
      </p:pic>
      <p:sp>
        <p:nvSpPr>
          <p:cNvPr name="TextBox 11" id="11"/>
          <p:cNvSpPr txBox="true"/>
          <p:nvPr/>
        </p:nvSpPr>
        <p:spPr>
          <a:xfrm rot="0">
            <a:off x="1066932" y="3806016"/>
            <a:ext cx="11610004" cy="5773159"/>
          </a:xfrm>
          <a:prstGeom prst="rect">
            <a:avLst/>
          </a:prstGeom>
        </p:spPr>
        <p:txBody>
          <a:bodyPr anchor="t" rtlCol="false" tIns="0" lIns="0" bIns="0" rIns="0">
            <a:spAutoFit/>
          </a:bodyPr>
          <a:lstStyle/>
          <a:p>
            <a:pPr>
              <a:lnSpc>
                <a:spcPts val="5719"/>
              </a:lnSpc>
            </a:pPr>
            <a:r>
              <a:rPr lang="en-US" sz="4085">
                <a:solidFill>
                  <a:srgbClr val="FFFFFF"/>
                </a:solidFill>
                <a:latin typeface="Canva Sans"/>
              </a:rPr>
              <a:t>Componenta </a:t>
            </a:r>
            <a:r>
              <a:rPr lang="en-US" sz="4085">
                <a:solidFill>
                  <a:srgbClr val="FFFFFF"/>
                </a:solidFill>
                <a:latin typeface="Canva Sans Bold"/>
              </a:rPr>
              <a:t>"Reports"</a:t>
            </a:r>
            <a:r>
              <a:rPr lang="en-US" sz="4085">
                <a:solidFill>
                  <a:srgbClr val="FFFFFF"/>
                </a:solidFill>
                <a:latin typeface="Canva Sans"/>
              </a:rPr>
              <a:t> din Telerik Test Studio este o caracteristică esențială pentru a analiza rezultatele testelor automate și pentru a obține rapoarte detaliate privind performanța și integritatea aplicației testate. Acesta oferă o gamă largă de opțiuni și funcții pentru a genera și personaliza rapoarte de testare automate.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F173C"/>
        </a:solidFill>
      </p:bgPr>
    </p:bg>
    <p:spTree>
      <p:nvGrpSpPr>
        <p:cNvPr id="1" name=""/>
        <p:cNvGrpSpPr/>
        <p:nvPr/>
      </p:nvGrpSpPr>
      <p:grpSpPr>
        <a:xfrm>
          <a:off x="0" y="0"/>
          <a:ext cx="0" cy="0"/>
          <a:chOff x="0" y="0"/>
          <a:chExt cx="0" cy="0"/>
        </a:xfrm>
      </p:grpSpPr>
      <p:grpSp>
        <p:nvGrpSpPr>
          <p:cNvPr name="Group 2" id="2"/>
          <p:cNvGrpSpPr/>
          <p:nvPr/>
        </p:nvGrpSpPr>
        <p:grpSpPr>
          <a:xfrm rot="0">
            <a:off x="3803061" y="-3024658"/>
            <a:ext cx="15613885" cy="16867748"/>
            <a:chOff x="0" y="0"/>
            <a:chExt cx="20818513" cy="22490331"/>
          </a:xfrm>
        </p:grpSpPr>
        <p:grpSp>
          <p:nvGrpSpPr>
            <p:cNvPr name="Group 3" id="3"/>
            <p:cNvGrpSpPr/>
            <p:nvPr/>
          </p:nvGrpSpPr>
          <p:grpSpPr>
            <a:xfrm rot="2258783">
              <a:off x="8278156" y="551483"/>
              <a:ext cx="6392878" cy="22308916"/>
              <a:chOff x="0" y="0"/>
              <a:chExt cx="1262791" cy="4406699"/>
            </a:xfrm>
          </p:grpSpPr>
          <p:sp>
            <p:nvSpPr>
              <p:cNvPr name="Freeform 4" id="4"/>
              <p:cNvSpPr/>
              <p:nvPr/>
            </p:nvSpPr>
            <p:spPr>
              <a:xfrm>
                <a:off x="0" y="0"/>
                <a:ext cx="1262791" cy="4406700"/>
              </a:xfrm>
              <a:custGeom>
                <a:avLst/>
                <a:gdLst/>
                <a:ahLst/>
                <a:cxnLst/>
                <a:rect r="r" b="b" t="t" l="l"/>
                <a:pathLst>
                  <a:path h="4406700" w="1262791">
                    <a:moveTo>
                      <a:pt x="0" y="0"/>
                    </a:moveTo>
                    <a:lnTo>
                      <a:pt x="1262791" y="0"/>
                    </a:lnTo>
                    <a:lnTo>
                      <a:pt x="1262791" y="4406700"/>
                    </a:lnTo>
                    <a:lnTo>
                      <a:pt x="0" y="4406700"/>
                    </a:lnTo>
                    <a:close/>
                  </a:path>
                </a:pathLst>
              </a:custGeom>
              <a:solidFill>
                <a:srgbClr val="4642A1">
                  <a:alpha val="9804"/>
                </a:srgbClr>
              </a:solidFill>
              <a:ln>
                <a:noFill/>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marL="0" indent="0" lvl="0">
                  <a:lnSpc>
                    <a:spcPts val="1080"/>
                  </a:lnSpc>
                  <a:spcBef>
                    <a:spcPct val="0"/>
                  </a:spcBef>
                </a:pPr>
              </a:p>
            </p:txBody>
          </p:sp>
        </p:grpSp>
        <p:grpSp>
          <p:nvGrpSpPr>
            <p:cNvPr name="Group 6" id="6"/>
            <p:cNvGrpSpPr/>
            <p:nvPr/>
          </p:nvGrpSpPr>
          <p:grpSpPr>
            <a:xfrm rot="2258783">
              <a:off x="3004277" y="701385"/>
              <a:ext cx="6392878" cy="12016606"/>
              <a:chOff x="0" y="0"/>
              <a:chExt cx="1262791" cy="2373650"/>
            </a:xfrm>
          </p:grpSpPr>
          <p:sp>
            <p:nvSpPr>
              <p:cNvPr name="Freeform 7" id="7"/>
              <p:cNvSpPr/>
              <p:nvPr/>
            </p:nvSpPr>
            <p:spPr>
              <a:xfrm>
                <a:off x="0" y="0"/>
                <a:ext cx="1262791" cy="2373650"/>
              </a:xfrm>
              <a:custGeom>
                <a:avLst/>
                <a:gdLst/>
                <a:ahLst/>
                <a:cxnLst/>
                <a:rect r="r" b="b" t="t" l="l"/>
                <a:pathLst>
                  <a:path h="2373650" w="1262791">
                    <a:moveTo>
                      <a:pt x="0" y="0"/>
                    </a:moveTo>
                    <a:lnTo>
                      <a:pt x="1262791" y="0"/>
                    </a:lnTo>
                    <a:lnTo>
                      <a:pt x="1262791" y="2373650"/>
                    </a:lnTo>
                    <a:lnTo>
                      <a:pt x="0" y="2373650"/>
                    </a:lnTo>
                    <a:close/>
                  </a:path>
                </a:pathLst>
              </a:custGeom>
              <a:solidFill>
                <a:srgbClr val="4642A1">
                  <a:alpha val="9804"/>
                </a:srgbClr>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1080"/>
                  </a:lnSpc>
                </a:pPr>
              </a:p>
            </p:txBody>
          </p:sp>
        </p:grpSp>
      </p:grpSp>
      <p:grpSp>
        <p:nvGrpSpPr>
          <p:cNvPr name="Group 9" id="9"/>
          <p:cNvGrpSpPr/>
          <p:nvPr/>
        </p:nvGrpSpPr>
        <p:grpSpPr>
          <a:xfrm rot="0">
            <a:off x="1028700" y="2851725"/>
            <a:ext cx="5143807" cy="3002437"/>
            <a:chOff x="0" y="0"/>
            <a:chExt cx="1393545" cy="813412"/>
          </a:xfrm>
        </p:grpSpPr>
        <p:sp>
          <p:nvSpPr>
            <p:cNvPr name="Freeform 10" id="10"/>
            <p:cNvSpPr/>
            <p:nvPr/>
          </p:nvSpPr>
          <p:spPr>
            <a:xfrm>
              <a:off x="0" y="0"/>
              <a:ext cx="1393545" cy="813412"/>
            </a:xfrm>
            <a:custGeom>
              <a:avLst/>
              <a:gdLst/>
              <a:ahLst/>
              <a:cxnLst/>
              <a:rect r="r" b="b" t="t" l="l"/>
              <a:pathLst>
                <a:path h="813412" w="1393545">
                  <a:moveTo>
                    <a:pt x="0" y="0"/>
                  </a:moveTo>
                  <a:lnTo>
                    <a:pt x="1393545" y="0"/>
                  </a:lnTo>
                  <a:lnTo>
                    <a:pt x="1393545" y="813412"/>
                  </a:lnTo>
                  <a:lnTo>
                    <a:pt x="0" y="813412"/>
                  </a:lnTo>
                  <a:close/>
                </a:path>
              </a:pathLst>
            </a:custGeom>
            <a:solidFill>
              <a:srgbClr val="212761"/>
            </a:solidFill>
            <a:ln>
              <a:noFill/>
            </a:ln>
          </p:spPr>
        </p:sp>
        <p:sp>
          <p:nvSpPr>
            <p:cNvPr name="TextBox 11" id="11"/>
            <p:cNvSpPr txBox="true"/>
            <p:nvPr/>
          </p:nvSpPr>
          <p:spPr>
            <a:xfrm>
              <a:off x="0" y="-76200"/>
              <a:ext cx="812800" cy="889000"/>
            </a:xfrm>
            <a:prstGeom prst="rect">
              <a:avLst/>
            </a:prstGeom>
          </p:spPr>
          <p:txBody>
            <a:bodyPr anchor="ctr" rtlCol="false" tIns="50800" lIns="50800" bIns="50800" rIns="50800"/>
            <a:lstStyle/>
            <a:p>
              <a:pPr algn="ctr" marL="0" indent="0" lvl="0">
                <a:lnSpc>
                  <a:spcPts val="2691"/>
                </a:lnSpc>
                <a:spcBef>
                  <a:spcPct val="0"/>
                </a:spcBef>
              </a:pPr>
            </a:p>
          </p:txBody>
        </p:sp>
      </p:grpSp>
      <p:grpSp>
        <p:nvGrpSpPr>
          <p:cNvPr name="Group 12" id="12"/>
          <p:cNvGrpSpPr/>
          <p:nvPr/>
        </p:nvGrpSpPr>
        <p:grpSpPr>
          <a:xfrm rot="0">
            <a:off x="1028700" y="6255863"/>
            <a:ext cx="5143807" cy="3002437"/>
            <a:chOff x="0" y="0"/>
            <a:chExt cx="1393545" cy="813412"/>
          </a:xfrm>
        </p:grpSpPr>
        <p:sp>
          <p:nvSpPr>
            <p:cNvPr name="Freeform 13" id="13"/>
            <p:cNvSpPr/>
            <p:nvPr/>
          </p:nvSpPr>
          <p:spPr>
            <a:xfrm>
              <a:off x="0" y="0"/>
              <a:ext cx="1393545" cy="813412"/>
            </a:xfrm>
            <a:custGeom>
              <a:avLst/>
              <a:gdLst/>
              <a:ahLst/>
              <a:cxnLst/>
              <a:rect r="r" b="b" t="t" l="l"/>
              <a:pathLst>
                <a:path h="813412" w="1393545">
                  <a:moveTo>
                    <a:pt x="0" y="0"/>
                  </a:moveTo>
                  <a:lnTo>
                    <a:pt x="1393545" y="0"/>
                  </a:lnTo>
                  <a:lnTo>
                    <a:pt x="1393545" y="813412"/>
                  </a:lnTo>
                  <a:lnTo>
                    <a:pt x="0" y="813412"/>
                  </a:lnTo>
                  <a:close/>
                </a:path>
              </a:pathLst>
            </a:custGeom>
            <a:solidFill>
              <a:srgbClr val="212761"/>
            </a:solidFill>
            <a:ln>
              <a:noFill/>
            </a:ln>
          </p:spPr>
        </p:sp>
        <p:sp>
          <p:nvSpPr>
            <p:cNvPr name="TextBox 14" id="14"/>
            <p:cNvSpPr txBox="true"/>
            <p:nvPr/>
          </p:nvSpPr>
          <p:spPr>
            <a:xfrm>
              <a:off x="0" y="-76200"/>
              <a:ext cx="812800" cy="889000"/>
            </a:xfrm>
            <a:prstGeom prst="rect">
              <a:avLst/>
            </a:prstGeom>
          </p:spPr>
          <p:txBody>
            <a:bodyPr anchor="ctr" rtlCol="false" tIns="50800" lIns="50800" bIns="50800" rIns="50800"/>
            <a:lstStyle/>
            <a:p>
              <a:pPr algn="ctr" marL="0" indent="0" lvl="0">
                <a:lnSpc>
                  <a:spcPts val="2691"/>
                </a:lnSpc>
                <a:spcBef>
                  <a:spcPct val="0"/>
                </a:spcBef>
              </a:pPr>
            </a:p>
          </p:txBody>
        </p:sp>
      </p:grpSp>
      <p:grpSp>
        <p:nvGrpSpPr>
          <p:cNvPr name="Group 15" id="15"/>
          <p:cNvGrpSpPr/>
          <p:nvPr/>
        </p:nvGrpSpPr>
        <p:grpSpPr>
          <a:xfrm rot="0">
            <a:off x="6571663" y="2851725"/>
            <a:ext cx="5143807" cy="3002437"/>
            <a:chOff x="0" y="0"/>
            <a:chExt cx="1393545" cy="813412"/>
          </a:xfrm>
        </p:grpSpPr>
        <p:sp>
          <p:nvSpPr>
            <p:cNvPr name="Freeform 16" id="16"/>
            <p:cNvSpPr/>
            <p:nvPr/>
          </p:nvSpPr>
          <p:spPr>
            <a:xfrm>
              <a:off x="0" y="0"/>
              <a:ext cx="1393545" cy="813412"/>
            </a:xfrm>
            <a:custGeom>
              <a:avLst/>
              <a:gdLst/>
              <a:ahLst/>
              <a:cxnLst/>
              <a:rect r="r" b="b" t="t" l="l"/>
              <a:pathLst>
                <a:path h="813412" w="1393545">
                  <a:moveTo>
                    <a:pt x="0" y="0"/>
                  </a:moveTo>
                  <a:lnTo>
                    <a:pt x="1393545" y="0"/>
                  </a:lnTo>
                  <a:lnTo>
                    <a:pt x="1393545" y="813412"/>
                  </a:lnTo>
                  <a:lnTo>
                    <a:pt x="0" y="813412"/>
                  </a:lnTo>
                  <a:close/>
                </a:path>
              </a:pathLst>
            </a:custGeom>
            <a:solidFill>
              <a:srgbClr val="212761"/>
            </a:solidFill>
            <a:ln>
              <a:noFill/>
            </a:ln>
          </p:spPr>
        </p:sp>
        <p:sp>
          <p:nvSpPr>
            <p:cNvPr name="TextBox 17" id="17"/>
            <p:cNvSpPr txBox="true"/>
            <p:nvPr/>
          </p:nvSpPr>
          <p:spPr>
            <a:xfrm>
              <a:off x="0" y="-76200"/>
              <a:ext cx="812800" cy="889000"/>
            </a:xfrm>
            <a:prstGeom prst="rect">
              <a:avLst/>
            </a:prstGeom>
          </p:spPr>
          <p:txBody>
            <a:bodyPr anchor="ctr" rtlCol="false" tIns="50800" lIns="50800" bIns="50800" rIns="50800"/>
            <a:lstStyle/>
            <a:p>
              <a:pPr algn="ctr" marL="0" indent="0" lvl="0">
                <a:lnSpc>
                  <a:spcPts val="2691"/>
                </a:lnSpc>
                <a:spcBef>
                  <a:spcPct val="0"/>
                </a:spcBef>
              </a:pPr>
            </a:p>
          </p:txBody>
        </p:sp>
      </p:grpSp>
      <p:grpSp>
        <p:nvGrpSpPr>
          <p:cNvPr name="Group 18" id="18"/>
          <p:cNvGrpSpPr/>
          <p:nvPr/>
        </p:nvGrpSpPr>
        <p:grpSpPr>
          <a:xfrm rot="0">
            <a:off x="6571663" y="6255863"/>
            <a:ext cx="5143807" cy="3002437"/>
            <a:chOff x="0" y="0"/>
            <a:chExt cx="1393545" cy="813412"/>
          </a:xfrm>
        </p:grpSpPr>
        <p:sp>
          <p:nvSpPr>
            <p:cNvPr name="Freeform 19" id="19"/>
            <p:cNvSpPr/>
            <p:nvPr/>
          </p:nvSpPr>
          <p:spPr>
            <a:xfrm>
              <a:off x="0" y="0"/>
              <a:ext cx="1393545" cy="813412"/>
            </a:xfrm>
            <a:custGeom>
              <a:avLst/>
              <a:gdLst/>
              <a:ahLst/>
              <a:cxnLst/>
              <a:rect r="r" b="b" t="t" l="l"/>
              <a:pathLst>
                <a:path h="813412" w="1393545">
                  <a:moveTo>
                    <a:pt x="0" y="0"/>
                  </a:moveTo>
                  <a:lnTo>
                    <a:pt x="1393545" y="0"/>
                  </a:lnTo>
                  <a:lnTo>
                    <a:pt x="1393545" y="813412"/>
                  </a:lnTo>
                  <a:lnTo>
                    <a:pt x="0" y="813412"/>
                  </a:lnTo>
                  <a:close/>
                </a:path>
              </a:pathLst>
            </a:custGeom>
            <a:solidFill>
              <a:srgbClr val="212761"/>
            </a:solidFill>
            <a:ln>
              <a:noFill/>
            </a:ln>
          </p:spPr>
        </p:sp>
        <p:sp>
          <p:nvSpPr>
            <p:cNvPr name="TextBox 20" id="20"/>
            <p:cNvSpPr txBox="true"/>
            <p:nvPr/>
          </p:nvSpPr>
          <p:spPr>
            <a:xfrm>
              <a:off x="0" y="-76200"/>
              <a:ext cx="812800" cy="889000"/>
            </a:xfrm>
            <a:prstGeom prst="rect">
              <a:avLst/>
            </a:prstGeom>
          </p:spPr>
          <p:txBody>
            <a:bodyPr anchor="ctr" rtlCol="false" tIns="50800" lIns="50800" bIns="50800" rIns="50800"/>
            <a:lstStyle/>
            <a:p>
              <a:pPr algn="ctr" marL="0" indent="0" lvl="0">
                <a:lnSpc>
                  <a:spcPts val="2691"/>
                </a:lnSpc>
                <a:spcBef>
                  <a:spcPct val="0"/>
                </a:spcBef>
              </a:pPr>
            </a:p>
          </p:txBody>
        </p:sp>
      </p:grpSp>
      <p:grpSp>
        <p:nvGrpSpPr>
          <p:cNvPr name="Group 21" id="21"/>
          <p:cNvGrpSpPr/>
          <p:nvPr/>
        </p:nvGrpSpPr>
        <p:grpSpPr>
          <a:xfrm rot="0">
            <a:off x="12115059" y="2851725"/>
            <a:ext cx="5143807" cy="3002437"/>
            <a:chOff x="0" y="0"/>
            <a:chExt cx="1393545" cy="813412"/>
          </a:xfrm>
        </p:grpSpPr>
        <p:sp>
          <p:nvSpPr>
            <p:cNvPr name="Freeform 22" id="22"/>
            <p:cNvSpPr/>
            <p:nvPr/>
          </p:nvSpPr>
          <p:spPr>
            <a:xfrm>
              <a:off x="0" y="0"/>
              <a:ext cx="1393545" cy="813412"/>
            </a:xfrm>
            <a:custGeom>
              <a:avLst/>
              <a:gdLst/>
              <a:ahLst/>
              <a:cxnLst/>
              <a:rect r="r" b="b" t="t" l="l"/>
              <a:pathLst>
                <a:path h="813412" w="1393545">
                  <a:moveTo>
                    <a:pt x="0" y="0"/>
                  </a:moveTo>
                  <a:lnTo>
                    <a:pt x="1393545" y="0"/>
                  </a:lnTo>
                  <a:lnTo>
                    <a:pt x="1393545" y="813412"/>
                  </a:lnTo>
                  <a:lnTo>
                    <a:pt x="0" y="813412"/>
                  </a:lnTo>
                  <a:close/>
                </a:path>
              </a:pathLst>
            </a:custGeom>
            <a:solidFill>
              <a:srgbClr val="212761"/>
            </a:solidFill>
          </p:spPr>
        </p:sp>
        <p:sp>
          <p:nvSpPr>
            <p:cNvPr name="TextBox 23" id="23"/>
            <p:cNvSpPr txBox="true"/>
            <p:nvPr/>
          </p:nvSpPr>
          <p:spPr>
            <a:xfrm>
              <a:off x="0" y="-76200"/>
              <a:ext cx="812800" cy="889000"/>
            </a:xfrm>
            <a:prstGeom prst="rect">
              <a:avLst/>
            </a:prstGeom>
          </p:spPr>
          <p:txBody>
            <a:bodyPr anchor="ctr" rtlCol="false" tIns="50800" lIns="50800" bIns="50800" rIns="50800"/>
            <a:lstStyle/>
            <a:p>
              <a:pPr algn="ctr">
                <a:lnSpc>
                  <a:spcPts val="2691"/>
                </a:lnSpc>
              </a:pPr>
            </a:p>
          </p:txBody>
        </p:sp>
      </p:grpSp>
      <p:grpSp>
        <p:nvGrpSpPr>
          <p:cNvPr name="Group 24" id="24"/>
          <p:cNvGrpSpPr/>
          <p:nvPr/>
        </p:nvGrpSpPr>
        <p:grpSpPr>
          <a:xfrm rot="0">
            <a:off x="12115059" y="6255863"/>
            <a:ext cx="5143807" cy="3002437"/>
            <a:chOff x="0" y="0"/>
            <a:chExt cx="1393545" cy="813412"/>
          </a:xfrm>
        </p:grpSpPr>
        <p:sp>
          <p:nvSpPr>
            <p:cNvPr name="Freeform 25" id="25"/>
            <p:cNvSpPr/>
            <p:nvPr/>
          </p:nvSpPr>
          <p:spPr>
            <a:xfrm>
              <a:off x="0" y="0"/>
              <a:ext cx="1393545" cy="813412"/>
            </a:xfrm>
            <a:custGeom>
              <a:avLst/>
              <a:gdLst/>
              <a:ahLst/>
              <a:cxnLst/>
              <a:rect r="r" b="b" t="t" l="l"/>
              <a:pathLst>
                <a:path h="813412" w="1393545">
                  <a:moveTo>
                    <a:pt x="0" y="0"/>
                  </a:moveTo>
                  <a:lnTo>
                    <a:pt x="1393545" y="0"/>
                  </a:lnTo>
                  <a:lnTo>
                    <a:pt x="1393545" y="813412"/>
                  </a:lnTo>
                  <a:lnTo>
                    <a:pt x="0" y="813412"/>
                  </a:lnTo>
                  <a:close/>
                </a:path>
              </a:pathLst>
            </a:custGeom>
            <a:solidFill>
              <a:srgbClr val="212761"/>
            </a:solidFill>
            <a:ln>
              <a:noFill/>
            </a:ln>
          </p:spPr>
        </p:sp>
        <p:sp>
          <p:nvSpPr>
            <p:cNvPr name="TextBox 26" id="26"/>
            <p:cNvSpPr txBox="true"/>
            <p:nvPr/>
          </p:nvSpPr>
          <p:spPr>
            <a:xfrm>
              <a:off x="0" y="-76200"/>
              <a:ext cx="812800" cy="889000"/>
            </a:xfrm>
            <a:prstGeom prst="rect">
              <a:avLst/>
            </a:prstGeom>
          </p:spPr>
          <p:txBody>
            <a:bodyPr anchor="ctr" rtlCol="false" tIns="50800" lIns="50800" bIns="50800" rIns="50800"/>
            <a:lstStyle/>
            <a:p>
              <a:pPr algn="ctr" marL="0" indent="0" lvl="0">
                <a:lnSpc>
                  <a:spcPts val="2691"/>
                </a:lnSpc>
                <a:spcBef>
                  <a:spcPct val="0"/>
                </a:spcBef>
              </a:pPr>
            </a:p>
          </p:txBody>
        </p:sp>
      </p:grpSp>
      <p:pic>
        <p:nvPicPr>
          <p:cNvPr name="Picture 27" id="2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20103" y="6445486"/>
            <a:ext cx="928307" cy="742646"/>
          </a:xfrm>
          <a:prstGeom prst="rect">
            <a:avLst/>
          </a:prstGeom>
        </p:spPr>
      </p:pic>
      <p:pic>
        <p:nvPicPr>
          <p:cNvPr name="Picture 28" id="2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932065" y="3084166"/>
            <a:ext cx="1070274" cy="773273"/>
          </a:xfrm>
          <a:prstGeom prst="rect">
            <a:avLst/>
          </a:prstGeom>
        </p:spPr>
      </p:pic>
      <p:pic>
        <p:nvPicPr>
          <p:cNvPr name="Picture 29" id="2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41721" y="3055633"/>
            <a:ext cx="934264" cy="743908"/>
          </a:xfrm>
          <a:prstGeom prst="rect">
            <a:avLst/>
          </a:prstGeom>
        </p:spPr>
      </p:pic>
      <p:pic>
        <p:nvPicPr>
          <p:cNvPr name="Picture 30" id="3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534620" y="3055633"/>
            <a:ext cx="699273" cy="743908"/>
          </a:xfrm>
          <a:prstGeom prst="rect">
            <a:avLst/>
          </a:prstGeom>
        </p:spPr>
      </p:pic>
      <p:pic>
        <p:nvPicPr>
          <p:cNvPr name="Picture 31" id="3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89103" y="6470290"/>
            <a:ext cx="1070274" cy="773273"/>
          </a:xfrm>
          <a:prstGeom prst="rect">
            <a:avLst/>
          </a:prstGeom>
        </p:spPr>
      </p:pic>
      <p:pic>
        <p:nvPicPr>
          <p:cNvPr name="Picture 32" id="3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024448" y="6445486"/>
            <a:ext cx="927191" cy="822882"/>
          </a:xfrm>
          <a:prstGeom prst="rect">
            <a:avLst/>
          </a:prstGeom>
        </p:spPr>
      </p:pic>
      <p:pic>
        <p:nvPicPr>
          <p:cNvPr name="Picture 33" id="33"/>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172944" y="560782"/>
            <a:ext cx="1671818" cy="1671818"/>
          </a:xfrm>
          <a:prstGeom prst="rect">
            <a:avLst/>
          </a:prstGeom>
        </p:spPr>
      </p:pic>
      <p:sp>
        <p:nvSpPr>
          <p:cNvPr name="TextBox 34" id="34"/>
          <p:cNvSpPr txBox="true"/>
          <p:nvPr/>
        </p:nvSpPr>
        <p:spPr>
          <a:xfrm rot="0">
            <a:off x="2891883" y="756360"/>
            <a:ext cx="14392790" cy="1071113"/>
          </a:xfrm>
          <a:prstGeom prst="rect">
            <a:avLst/>
          </a:prstGeom>
        </p:spPr>
        <p:txBody>
          <a:bodyPr anchor="t" rtlCol="false" tIns="0" lIns="0" bIns="0" rIns="0">
            <a:spAutoFit/>
          </a:bodyPr>
          <a:lstStyle/>
          <a:p>
            <a:pPr algn="ctr">
              <a:lnSpc>
                <a:spcPts val="6810"/>
              </a:lnSpc>
            </a:pPr>
            <a:r>
              <a:rPr lang="en-US" sz="5675">
                <a:solidFill>
                  <a:srgbClr val="FFFFFF"/>
                </a:solidFill>
                <a:latin typeface="Mont Bold"/>
              </a:rPr>
              <a:t>Caracteristicile fiecarei componente</a:t>
            </a:r>
          </a:p>
        </p:txBody>
      </p:sp>
      <p:sp>
        <p:nvSpPr>
          <p:cNvPr name="TextBox 35" id="35"/>
          <p:cNvSpPr txBox="true"/>
          <p:nvPr/>
        </p:nvSpPr>
        <p:spPr>
          <a:xfrm rot="0">
            <a:off x="3257035" y="3142790"/>
            <a:ext cx="2533577" cy="464820"/>
          </a:xfrm>
          <a:prstGeom prst="rect">
            <a:avLst/>
          </a:prstGeom>
        </p:spPr>
        <p:txBody>
          <a:bodyPr anchor="t" rtlCol="false" tIns="0" lIns="0" bIns="0" rIns="0">
            <a:spAutoFit/>
          </a:bodyPr>
          <a:lstStyle/>
          <a:p>
            <a:pPr algn="l" marL="0" indent="0" lvl="1">
              <a:lnSpc>
                <a:spcPts val="3120"/>
              </a:lnSpc>
              <a:spcBef>
                <a:spcPct val="0"/>
              </a:spcBef>
            </a:pPr>
            <a:r>
              <a:rPr lang="en-US" sz="2400">
                <a:solidFill>
                  <a:srgbClr val="FFFFFF"/>
                </a:solidFill>
                <a:latin typeface="Mont Bold"/>
              </a:rPr>
              <a:t>Project</a:t>
            </a:r>
          </a:p>
        </p:txBody>
      </p:sp>
      <p:sp>
        <p:nvSpPr>
          <p:cNvPr name="TextBox 36" id="36"/>
          <p:cNvSpPr txBox="true"/>
          <p:nvPr/>
        </p:nvSpPr>
        <p:spPr>
          <a:xfrm rot="0">
            <a:off x="1367611" y="4173506"/>
            <a:ext cx="4423002" cy="1235710"/>
          </a:xfrm>
          <a:prstGeom prst="rect">
            <a:avLst/>
          </a:prstGeom>
        </p:spPr>
        <p:txBody>
          <a:bodyPr anchor="t" rtlCol="false" tIns="0" lIns="0" bIns="0" rIns="0">
            <a:spAutoFit/>
          </a:bodyPr>
          <a:lstStyle/>
          <a:p>
            <a:pPr algn="l" marL="194310" indent="-97155" lvl="1">
              <a:lnSpc>
                <a:spcPts val="1350"/>
              </a:lnSpc>
              <a:spcBef>
                <a:spcPct val="0"/>
              </a:spcBef>
              <a:buFont typeface="Arial"/>
              <a:buChar char="•"/>
            </a:pPr>
            <a:r>
              <a:rPr lang="en-US" sz="900">
                <a:solidFill>
                  <a:srgbClr val="FFFFFF">
                    <a:alpha val="69804"/>
                  </a:srgbClr>
                </a:solidFill>
                <a:latin typeface="Mont"/>
              </a:rPr>
              <a:t>Colabora</a:t>
            </a:r>
            <a:r>
              <a:rPr lang="en-US" sz="900" u="none">
                <a:solidFill>
                  <a:srgbClr val="FFFFFF">
                    <a:alpha val="69804"/>
                  </a:srgbClr>
                </a:solidFill>
                <a:latin typeface="Mont"/>
              </a:rPr>
              <a:t>rea în echipă: Utilizatorii pot colabora în echipă prin intermediul componentei Project, oferind acces simultan la resursele și la testele automate.</a:t>
            </a:r>
          </a:p>
          <a:p>
            <a:pPr algn="l" marL="194310" indent="-97155" lvl="1">
              <a:lnSpc>
                <a:spcPts val="1350"/>
              </a:lnSpc>
              <a:spcBef>
                <a:spcPct val="0"/>
              </a:spcBef>
              <a:buFont typeface="Arial"/>
              <a:buChar char="•"/>
            </a:pPr>
            <a:r>
              <a:rPr lang="en-US" sz="900" u="none">
                <a:solidFill>
                  <a:srgbClr val="FFFFFF">
                    <a:alpha val="69804"/>
                  </a:srgbClr>
                </a:solidFill>
                <a:latin typeface="Mont"/>
              </a:rPr>
              <a:t>Suport pentru diferite platforme și tehnologii: Componenta Project oferă suport pentru testarea aplicațiilor dezvoltate în diferite tehnologii și platforme, cum ar fi .NET, Java, HTML5 și multe altele.</a:t>
            </a:r>
          </a:p>
          <a:p>
            <a:pPr algn="l" marL="0" indent="0" lvl="0">
              <a:lnSpc>
                <a:spcPts val="1350"/>
              </a:lnSpc>
              <a:spcBef>
                <a:spcPct val="0"/>
              </a:spcBef>
            </a:pPr>
          </a:p>
        </p:txBody>
      </p:sp>
      <p:sp>
        <p:nvSpPr>
          <p:cNvPr name="TextBox 37" id="37"/>
          <p:cNvSpPr txBox="true"/>
          <p:nvPr/>
        </p:nvSpPr>
        <p:spPr>
          <a:xfrm rot="0">
            <a:off x="3257035" y="6572129"/>
            <a:ext cx="2533577" cy="464820"/>
          </a:xfrm>
          <a:prstGeom prst="rect">
            <a:avLst/>
          </a:prstGeom>
        </p:spPr>
        <p:txBody>
          <a:bodyPr anchor="t" rtlCol="false" tIns="0" lIns="0" bIns="0" rIns="0">
            <a:spAutoFit/>
          </a:bodyPr>
          <a:lstStyle/>
          <a:p>
            <a:pPr>
              <a:lnSpc>
                <a:spcPts val="3120"/>
              </a:lnSpc>
            </a:pPr>
            <a:r>
              <a:rPr lang="en-US" sz="2400">
                <a:solidFill>
                  <a:srgbClr val="FFFFFF"/>
                </a:solidFill>
                <a:latin typeface="Mont Bold"/>
              </a:rPr>
              <a:t>Test Lists</a:t>
            </a:r>
          </a:p>
        </p:txBody>
      </p:sp>
      <p:sp>
        <p:nvSpPr>
          <p:cNvPr name="TextBox 38" id="38"/>
          <p:cNvSpPr txBox="true"/>
          <p:nvPr/>
        </p:nvSpPr>
        <p:spPr>
          <a:xfrm rot="0">
            <a:off x="1367611" y="7641604"/>
            <a:ext cx="4401510" cy="1220856"/>
          </a:xfrm>
          <a:prstGeom prst="rect">
            <a:avLst/>
          </a:prstGeom>
        </p:spPr>
        <p:txBody>
          <a:bodyPr anchor="t" rtlCol="false" tIns="0" lIns="0" bIns="0" rIns="0">
            <a:spAutoFit/>
          </a:bodyPr>
          <a:lstStyle/>
          <a:p>
            <a:pPr algn="l" marL="191896" indent="-95948" lvl="1">
              <a:lnSpc>
                <a:spcPts val="1333"/>
              </a:lnSpc>
              <a:spcBef>
                <a:spcPct val="0"/>
              </a:spcBef>
              <a:buFont typeface="Arial"/>
              <a:buChar char="•"/>
            </a:pPr>
            <a:r>
              <a:rPr lang="en-US" sz="888">
                <a:solidFill>
                  <a:srgbClr val="FFFFFF">
                    <a:alpha val="69804"/>
                  </a:srgbClr>
                </a:solidFill>
                <a:latin typeface="Mont"/>
              </a:rPr>
              <a:t>Organiza</a:t>
            </a:r>
            <a:r>
              <a:rPr lang="en-US" sz="888" u="none">
                <a:solidFill>
                  <a:srgbClr val="FFFFFF">
                    <a:alpha val="69804"/>
                  </a:srgbClr>
                </a:solidFill>
                <a:latin typeface="Mont"/>
              </a:rPr>
              <a:t>rea testelor: Componenta Test Lists permite utilizatorilor să organizeze testele în liste, ceea ce face mai ușor să găsească și să ruleze anumite teste.</a:t>
            </a:r>
          </a:p>
          <a:p>
            <a:pPr algn="l" marL="191896" indent="-95948" lvl="1">
              <a:lnSpc>
                <a:spcPts val="1333"/>
              </a:lnSpc>
              <a:spcBef>
                <a:spcPct val="0"/>
              </a:spcBef>
              <a:buFont typeface="Arial"/>
              <a:buChar char="•"/>
            </a:pPr>
            <a:r>
              <a:rPr lang="en-US" sz="888" u="none">
                <a:solidFill>
                  <a:srgbClr val="FFFFFF">
                    <a:alpha val="69804"/>
                  </a:srgbClr>
                </a:solidFill>
                <a:latin typeface="Mont"/>
              </a:rPr>
              <a:t>Gruparea testelor: Utilizatorii pot grupa teste similare sau interdependente în aceeași listă de teste, permițând astfel rularea lor în mod colectiv și reducând timpul necesar pentru a rula un set de teste.</a:t>
            </a:r>
          </a:p>
          <a:p>
            <a:pPr algn="l" marL="0" indent="0" lvl="0">
              <a:lnSpc>
                <a:spcPts val="1349"/>
              </a:lnSpc>
              <a:spcBef>
                <a:spcPct val="0"/>
              </a:spcBef>
            </a:pPr>
          </a:p>
        </p:txBody>
      </p:sp>
      <p:sp>
        <p:nvSpPr>
          <p:cNvPr name="TextBox 39" id="39"/>
          <p:cNvSpPr txBox="true"/>
          <p:nvPr/>
        </p:nvSpPr>
        <p:spPr>
          <a:xfrm rot="0">
            <a:off x="8821490" y="3142790"/>
            <a:ext cx="2533577" cy="464820"/>
          </a:xfrm>
          <a:prstGeom prst="rect">
            <a:avLst/>
          </a:prstGeom>
        </p:spPr>
        <p:txBody>
          <a:bodyPr anchor="t" rtlCol="false" tIns="0" lIns="0" bIns="0" rIns="0">
            <a:spAutoFit/>
          </a:bodyPr>
          <a:lstStyle/>
          <a:p>
            <a:pPr algn="l" marL="0" indent="0" lvl="1">
              <a:lnSpc>
                <a:spcPts val="3120"/>
              </a:lnSpc>
              <a:spcBef>
                <a:spcPct val="0"/>
              </a:spcBef>
            </a:pPr>
            <a:r>
              <a:rPr lang="en-US" sz="2400">
                <a:solidFill>
                  <a:srgbClr val="FFFFFF"/>
                </a:solidFill>
                <a:latin typeface="Mont Bold"/>
              </a:rPr>
              <a:t>Tests</a:t>
            </a:r>
          </a:p>
        </p:txBody>
      </p:sp>
      <p:sp>
        <p:nvSpPr>
          <p:cNvPr name="TextBox 40" id="40"/>
          <p:cNvSpPr txBox="true"/>
          <p:nvPr/>
        </p:nvSpPr>
        <p:spPr>
          <a:xfrm rot="0">
            <a:off x="6842073" y="3994804"/>
            <a:ext cx="4602986" cy="1921510"/>
          </a:xfrm>
          <a:prstGeom prst="rect">
            <a:avLst/>
          </a:prstGeom>
        </p:spPr>
        <p:txBody>
          <a:bodyPr anchor="t" rtlCol="false" tIns="0" lIns="0" bIns="0" rIns="0">
            <a:spAutoFit/>
          </a:bodyPr>
          <a:lstStyle/>
          <a:p>
            <a:pPr algn="l" marL="194310" indent="-97155" lvl="1">
              <a:lnSpc>
                <a:spcPts val="1350"/>
              </a:lnSpc>
              <a:spcBef>
                <a:spcPct val="0"/>
              </a:spcBef>
              <a:buFont typeface="Arial"/>
              <a:buChar char="•"/>
            </a:pPr>
            <a:r>
              <a:rPr lang="en-US" sz="900">
                <a:solidFill>
                  <a:srgbClr val="FFFFFF">
                    <a:alpha val="69804"/>
                  </a:srgbClr>
                </a:solidFill>
                <a:latin typeface="Mont"/>
              </a:rPr>
              <a:t>Crearea și edita</a:t>
            </a:r>
            <a:r>
              <a:rPr lang="en-US" sz="900" u="none">
                <a:solidFill>
                  <a:srgbClr val="FFFFFF">
                    <a:alpha val="69804"/>
                  </a:srgbClr>
                </a:solidFill>
                <a:latin typeface="Mont"/>
              </a:rPr>
              <a:t>rea testelor automate: Utilizatorii pot crea și edita teste automate cu ușurință utilizând interfața intuitivă și ușor de utilizat din Telerik Test Studio. Acesta oferă o gamă largă de funcții și opțiuni pentru a personaliza testele automate în funcție de nevoile specifice de testare.</a:t>
            </a:r>
          </a:p>
          <a:p>
            <a:pPr algn="l" marL="194310" indent="-97155" lvl="1">
              <a:lnSpc>
                <a:spcPts val="1350"/>
              </a:lnSpc>
              <a:spcBef>
                <a:spcPct val="0"/>
              </a:spcBef>
              <a:buFont typeface="Arial"/>
              <a:buChar char="•"/>
            </a:pPr>
            <a:r>
              <a:rPr lang="en-US" sz="900" u="none">
                <a:solidFill>
                  <a:srgbClr val="FFFFFF">
                    <a:alpha val="69804"/>
                  </a:srgbClr>
                </a:solidFill>
                <a:latin typeface="Mont"/>
              </a:rPr>
              <a:t>Utilizarea de elemente de testare: Componenta Tests oferă utilizatorilor posibilitatea de a folosi elemente de testare, care sunt obiecte sau interfețe grafice de utilizator (UI) pe care se vor efectua acțiuni în timpul testelor automate. Acest lucru permite utilizatorilor să testeze interacțiunea utilizatorului cu aplicația și să se asigure că aceasta răspunde corect la acțiunile utilizatorului.</a:t>
            </a:r>
          </a:p>
          <a:p>
            <a:pPr algn="l" marL="0" indent="0" lvl="0">
              <a:lnSpc>
                <a:spcPts val="1350"/>
              </a:lnSpc>
              <a:spcBef>
                <a:spcPct val="0"/>
              </a:spcBef>
            </a:pPr>
          </a:p>
        </p:txBody>
      </p:sp>
      <p:sp>
        <p:nvSpPr>
          <p:cNvPr name="TextBox 41" id="41"/>
          <p:cNvSpPr txBox="true"/>
          <p:nvPr/>
        </p:nvSpPr>
        <p:spPr>
          <a:xfrm rot="0">
            <a:off x="8751739" y="6572129"/>
            <a:ext cx="2533577" cy="464820"/>
          </a:xfrm>
          <a:prstGeom prst="rect">
            <a:avLst/>
          </a:prstGeom>
        </p:spPr>
        <p:txBody>
          <a:bodyPr anchor="t" rtlCol="false" tIns="0" lIns="0" bIns="0" rIns="0">
            <a:spAutoFit/>
          </a:bodyPr>
          <a:lstStyle/>
          <a:p>
            <a:pPr algn="l">
              <a:lnSpc>
                <a:spcPts val="3120"/>
              </a:lnSpc>
            </a:pPr>
            <a:r>
              <a:rPr lang="en-US" sz="2400">
                <a:solidFill>
                  <a:srgbClr val="FFFFFF"/>
                </a:solidFill>
                <a:latin typeface="Mont Bold"/>
              </a:rPr>
              <a:t> Results</a:t>
            </a:r>
          </a:p>
        </p:txBody>
      </p:sp>
      <p:sp>
        <p:nvSpPr>
          <p:cNvPr name="TextBox 42" id="42"/>
          <p:cNvSpPr txBox="true"/>
          <p:nvPr/>
        </p:nvSpPr>
        <p:spPr>
          <a:xfrm rot="0">
            <a:off x="6842073" y="7547011"/>
            <a:ext cx="4513428" cy="1410044"/>
          </a:xfrm>
          <a:prstGeom prst="rect">
            <a:avLst/>
          </a:prstGeom>
        </p:spPr>
        <p:txBody>
          <a:bodyPr anchor="t" rtlCol="false" tIns="0" lIns="0" bIns="0" rIns="0">
            <a:spAutoFit/>
          </a:bodyPr>
          <a:lstStyle/>
          <a:p>
            <a:pPr algn="l" marL="195962" indent="-97981" lvl="1">
              <a:lnSpc>
                <a:spcPts val="1361"/>
              </a:lnSpc>
              <a:spcBef>
                <a:spcPct val="0"/>
              </a:spcBef>
              <a:buFont typeface="Arial"/>
              <a:buChar char="•"/>
            </a:pPr>
            <a:r>
              <a:rPr lang="en-US" sz="907">
                <a:solidFill>
                  <a:srgbClr val="FFFFFF">
                    <a:alpha val="69804"/>
                  </a:srgbClr>
                </a:solidFill>
                <a:latin typeface="Mont"/>
              </a:rPr>
              <a:t>Vizualiza</a:t>
            </a:r>
            <a:r>
              <a:rPr lang="en-US" sz="907" u="none">
                <a:solidFill>
                  <a:srgbClr val="FFFFFF">
                    <a:alpha val="69804"/>
                  </a:srgbClr>
                </a:solidFill>
                <a:latin typeface="Mont"/>
              </a:rPr>
              <a:t>rea rezultatelor testelor: Componenta Results oferă o vedere detaliată a rezultatelor testelor, inclusiv starea testelor (trecute sau eșuate), durata testelor și erorile (în cazul în care există).</a:t>
            </a:r>
          </a:p>
          <a:p>
            <a:pPr algn="l" marL="194310" indent="-97155" lvl="1">
              <a:lnSpc>
                <a:spcPts val="1350"/>
              </a:lnSpc>
              <a:spcBef>
                <a:spcPct val="0"/>
              </a:spcBef>
              <a:buFont typeface="Arial"/>
              <a:buChar char="•"/>
            </a:pPr>
            <a:r>
              <a:rPr lang="en-US" sz="900" u="none">
                <a:solidFill>
                  <a:srgbClr val="FFFFFF">
                    <a:alpha val="69804"/>
                  </a:srgbClr>
                </a:solidFill>
                <a:latin typeface="Mont"/>
              </a:rPr>
              <a:t>Analiza rezultatelor testelor: Componenta Results oferă un set de instrumente care facilitează analiza și compararea rezultatelor testelor, permițând utilizatorilor să identifice rapid problemele și să ia măsurile necesare pentru a le remedia.</a:t>
            </a:r>
          </a:p>
          <a:p>
            <a:pPr algn="l" marL="0" indent="0" lvl="0">
              <a:lnSpc>
                <a:spcPts val="1361"/>
              </a:lnSpc>
              <a:spcBef>
                <a:spcPct val="0"/>
              </a:spcBef>
            </a:pPr>
          </a:p>
        </p:txBody>
      </p:sp>
      <p:sp>
        <p:nvSpPr>
          <p:cNvPr name="TextBox 43" id="43"/>
          <p:cNvSpPr txBox="true"/>
          <p:nvPr/>
        </p:nvSpPr>
        <p:spPr>
          <a:xfrm rot="0">
            <a:off x="14053043" y="3142790"/>
            <a:ext cx="2533577" cy="464820"/>
          </a:xfrm>
          <a:prstGeom prst="rect">
            <a:avLst/>
          </a:prstGeom>
        </p:spPr>
        <p:txBody>
          <a:bodyPr anchor="t" rtlCol="false" tIns="0" lIns="0" bIns="0" rIns="0">
            <a:spAutoFit/>
          </a:bodyPr>
          <a:lstStyle/>
          <a:p>
            <a:pPr algn="l" marL="0" indent="0" lvl="1">
              <a:lnSpc>
                <a:spcPts val="3120"/>
              </a:lnSpc>
              <a:spcBef>
                <a:spcPct val="0"/>
              </a:spcBef>
            </a:pPr>
            <a:r>
              <a:rPr lang="en-US" sz="2400">
                <a:solidFill>
                  <a:srgbClr val="FFFFFF"/>
                </a:solidFill>
                <a:latin typeface="Mont Bold"/>
              </a:rPr>
              <a:t>Performance</a:t>
            </a:r>
          </a:p>
        </p:txBody>
      </p:sp>
      <p:sp>
        <p:nvSpPr>
          <p:cNvPr name="TextBox 44" id="44"/>
          <p:cNvSpPr txBox="true"/>
          <p:nvPr/>
        </p:nvSpPr>
        <p:spPr>
          <a:xfrm rot="0">
            <a:off x="12339235" y="4018531"/>
            <a:ext cx="4695454" cy="1545660"/>
          </a:xfrm>
          <a:prstGeom prst="rect">
            <a:avLst/>
          </a:prstGeom>
        </p:spPr>
        <p:txBody>
          <a:bodyPr anchor="t" rtlCol="false" tIns="0" lIns="0" bIns="0" rIns="0">
            <a:spAutoFit/>
          </a:bodyPr>
          <a:lstStyle/>
          <a:p>
            <a:pPr algn="l" marL="194838" indent="-97419" lvl="1">
              <a:lnSpc>
                <a:spcPts val="1353"/>
              </a:lnSpc>
              <a:spcBef>
                <a:spcPct val="0"/>
              </a:spcBef>
              <a:buFont typeface="Arial"/>
              <a:buChar char="•"/>
            </a:pPr>
            <a:r>
              <a:rPr lang="en-US" sz="902">
                <a:solidFill>
                  <a:srgbClr val="FFFFFF">
                    <a:alpha val="69804"/>
                  </a:srgbClr>
                </a:solidFill>
                <a:latin typeface="Mont"/>
              </a:rPr>
              <a:t>Testa</a:t>
            </a:r>
            <a:r>
              <a:rPr lang="en-US" sz="902" u="none">
                <a:solidFill>
                  <a:srgbClr val="FFFFFF">
                    <a:alpha val="69804"/>
                  </a:srgbClr>
                </a:solidFill>
                <a:latin typeface="Mont"/>
              </a:rPr>
              <a:t>rea scalabilității: Componenta Performance permite utilizatorilor să testeze scalabilitatea aplicației, ceea ce înseamnă că aceștia pot verifica modul în care aplicația se comportă atunci când se adaugă mai multe resurse, cum ar fi mai mulți utilizatori sau date.</a:t>
            </a:r>
          </a:p>
          <a:p>
            <a:pPr algn="l" marL="194838" indent="-97419" lvl="1">
              <a:lnSpc>
                <a:spcPts val="1353"/>
              </a:lnSpc>
              <a:spcBef>
                <a:spcPct val="0"/>
              </a:spcBef>
              <a:buFont typeface="Arial"/>
              <a:buChar char="•"/>
            </a:pPr>
            <a:r>
              <a:rPr lang="en-US" sz="902" u="none">
                <a:solidFill>
                  <a:srgbClr val="FFFFFF">
                    <a:alpha val="69804"/>
                  </a:srgbClr>
                </a:solidFill>
                <a:latin typeface="Mont"/>
              </a:rPr>
              <a:t>Analizarea datelor de performanță: Componenta Performance oferă utilizatorilor posibilitatea de a analiza datele de performanță colectate în timpul testării. Acest lucru poate ajuta utilizatorii să identifice problemele de performanță și să ia măsurile necesare pentru a le remedia.</a:t>
            </a:r>
          </a:p>
          <a:p>
            <a:pPr algn="l" marL="0" indent="0" lvl="0">
              <a:lnSpc>
                <a:spcPts val="1353"/>
              </a:lnSpc>
              <a:spcBef>
                <a:spcPct val="0"/>
              </a:spcBef>
            </a:pPr>
          </a:p>
        </p:txBody>
      </p:sp>
      <p:sp>
        <p:nvSpPr>
          <p:cNvPr name="TextBox 45" id="45"/>
          <p:cNvSpPr txBox="true"/>
          <p:nvPr/>
        </p:nvSpPr>
        <p:spPr>
          <a:xfrm rot="0">
            <a:off x="14053043" y="6532011"/>
            <a:ext cx="2533577" cy="464820"/>
          </a:xfrm>
          <a:prstGeom prst="rect">
            <a:avLst/>
          </a:prstGeom>
        </p:spPr>
        <p:txBody>
          <a:bodyPr anchor="t" rtlCol="false" tIns="0" lIns="0" bIns="0" rIns="0">
            <a:spAutoFit/>
          </a:bodyPr>
          <a:lstStyle/>
          <a:p>
            <a:pPr algn="l" marL="0" indent="0" lvl="1">
              <a:lnSpc>
                <a:spcPts val="3120"/>
              </a:lnSpc>
            </a:pPr>
            <a:r>
              <a:rPr lang="en-US" sz="2400">
                <a:solidFill>
                  <a:srgbClr val="FFFFFF"/>
                </a:solidFill>
                <a:latin typeface="Mont Bold"/>
              </a:rPr>
              <a:t>Reports</a:t>
            </a:r>
          </a:p>
        </p:txBody>
      </p:sp>
      <p:sp>
        <p:nvSpPr>
          <p:cNvPr name="TextBox 46" id="46"/>
          <p:cNvSpPr txBox="true"/>
          <p:nvPr/>
        </p:nvSpPr>
        <p:spPr>
          <a:xfrm rot="0">
            <a:off x="12339235" y="7547011"/>
            <a:ext cx="4695454" cy="1407160"/>
          </a:xfrm>
          <a:prstGeom prst="rect">
            <a:avLst/>
          </a:prstGeom>
        </p:spPr>
        <p:txBody>
          <a:bodyPr anchor="t" rtlCol="false" tIns="0" lIns="0" bIns="0" rIns="0">
            <a:spAutoFit/>
          </a:bodyPr>
          <a:lstStyle/>
          <a:p>
            <a:pPr algn="l" marL="194310" indent="-97155" lvl="1">
              <a:lnSpc>
                <a:spcPts val="1350"/>
              </a:lnSpc>
              <a:spcBef>
                <a:spcPct val="0"/>
              </a:spcBef>
              <a:buFont typeface="Arial"/>
              <a:buChar char="•"/>
            </a:pPr>
            <a:r>
              <a:rPr lang="en-US" sz="900">
                <a:solidFill>
                  <a:srgbClr val="FFFFFF">
                    <a:alpha val="69804"/>
                  </a:srgbClr>
                </a:solidFill>
                <a:latin typeface="Mont"/>
              </a:rPr>
              <a:t>Customizarea rapoartelor: Utilizato</a:t>
            </a:r>
            <a:r>
              <a:rPr lang="en-US" sz="900" u="none">
                <a:solidFill>
                  <a:srgbClr val="FFFFFF">
                    <a:alpha val="69804"/>
                  </a:srgbClr>
                </a:solidFill>
                <a:latin typeface="Mont"/>
              </a:rPr>
              <a:t>rii pot personaliza rapoartele generate pentru a reflecta nevoile lor specifice de testare. Pot adăuga logo-ul companiei lor, titlul raportului, descrierea testelor și multe alte detalii.</a:t>
            </a:r>
          </a:p>
          <a:p>
            <a:pPr algn="l" marL="194310" indent="-97155" lvl="1">
              <a:lnSpc>
                <a:spcPts val="1350"/>
              </a:lnSpc>
              <a:spcBef>
                <a:spcPct val="0"/>
              </a:spcBef>
              <a:buFont typeface="Arial"/>
              <a:buChar char="•"/>
            </a:pPr>
            <a:r>
              <a:rPr lang="en-US" sz="900" u="none">
                <a:solidFill>
                  <a:srgbClr val="FFFFFF">
                    <a:alpha val="69804"/>
                  </a:srgbClr>
                </a:solidFill>
                <a:latin typeface="Mont"/>
              </a:rPr>
              <a:t>Exportarea rapoartelor: Utilizatorii pot exporta rapoartele generate în formate populare, cum ar fi PDF, Excel, HTML sau CSV. Această funcție este utilă pentru a împărtăși rezultatele testelor cu membrii echipei, manageri sau clienți.</a:t>
            </a:r>
          </a:p>
          <a:p>
            <a:pPr algn="l" marL="0" indent="0" lvl="0">
              <a:lnSpc>
                <a:spcPts val="135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DAFajZmar9M</dc:identifier>
  <dcterms:modified xsi:type="dcterms:W3CDTF">2011-08-01T06:04:30Z</dcterms:modified>
  <cp:revision>1</cp:revision>
  <dc:title>Analiza instrumentului de testare Telerik</dc:title>
</cp:coreProperties>
</file>